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6"/>
  </p:notesMasterIdLst>
  <p:sldIdLst>
    <p:sldId id="259" r:id="rId2"/>
    <p:sldId id="360" r:id="rId3"/>
    <p:sldId id="344" r:id="rId4"/>
    <p:sldId id="371" r:id="rId5"/>
    <p:sldId id="361" r:id="rId6"/>
    <p:sldId id="260" r:id="rId7"/>
    <p:sldId id="294" r:id="rId8"/>
    <p:sldId id="298" r:id="rId9"/>
    <p:sldId id="305" r:id="rId10"/>
    <p:sldId id="302" r:id="rId11"/>
    <p:sldId id="304" r:id="rId12"/>
    <p:sldId id="303" r:id="rId13"/>
    <p:sldId id="261" r:id="rId14"/>
    <p:sldId id="346" r:id="rId15"/>
    <p:sldId id="307" r:id="rId16"/>
    <p:sldId id="268" r:id="rId17"/>
    <p:sldId id="269" r:id="rId18"/>
    <p:sldId id="308" r:id="rId19"/>
    <p:sldId id="265" r:id="rId20"/>
    <p:sldId id="270" r:id="rId21"/>
    <p:sldId id="367" r:id="rId22"/>
    <p:sldId id="356" r:id="rId23"/>
    <p:sldId id="309" r:id="rId24"/>
    <p:sldId id="314" r:id="rId25"/>
    <p:sldId id="315" r:id="rId26"/>
    <p:sldId id="313" r:id="rId27"/>
    <p:sldId id="359" r:id="rId28"/>
    <p:sldId id="377" r:id="rId29"/>
    <p:sldId id="362" r:id="rId30"/>
    <p:sldId id="319" r:id="rId31"/>
    <p:sldId id="320" r:id="rId32"/>
    <p:sldId id="321" r:id="rId33"/>
    <p:sldId id="322" r:id="rId34"/>
    <p:sldId id="323" r:id="rId35"/>
    <p:sldId id="324" r:id="rId36"/>
    <p:sldId id="325" r:id="rId37"/>
    <p:sldId id="326" r:id="rId38"/>
    <p:sldId id="327" r:id="rId39"/>
    <p:sldId id="328" r:id="rId40"/>
    <p:sldId id="329" r:id="rId41"/>
    <p:sldId id="330" r:id="rId42"/>
    <p:sldId id="331" r:id="rId43"/>
    <p:sldId id="332" r:id="rId44"/>
    <p:sldId id="333" r:id="rId45"/>
    <p:sldId id="334" r:id="rId46"/>
    <p:sldId id="335" r:id="rId47"/>
    <p:sldId id="336" r:id="rId48"/>
    <p:sldId id="337" r:id="rId49"/>
    <p:sldId id="338" r:id="rId50"/>
    <p:sldId id="339" r:id="rId51"/>
    <p:sldId id="363" r:id="rId52"/>
    <p:sldId id="378" r:id="rId53"/>
    <p:sldId id="368" r:id="rId54"/>
    <p:sldId id="379" r:id="rId55"/>
    <p:sldId id="369" r:id="rId56"/>
    <p:sldId id="372" r:id="rId57"/>
    <p:sldId id="373" r:id="rId58"/>
    <p:sldId id="374" r:id="rId59"/>
    <p:sldId id="375" r:id="rId60"/>
    <p:sldId id="376" r:id="rId61"/>
    <p:sldId id="364" r:id="rId62"/>
    <p:sldId id="365" r:id="rId63"/>
    <p:sldId id="352" r:id="rId64"/>
    <p:sldId id="370" r:id="rId6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376" autoAdjust="0"/>
  </p:normalViewPr>
  <p:slideViewPr>
    <p:cSldViewPr snapToGrid="0" snapToObjects="1">
      <p:cViewPr>
        <p:scale>
          <a:sx n="60" d="100"/>
          <a:sy n="60" d="100"/>
        </p:scale>
        <p:origin x="-245" y="-451"/>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11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1CE4DC-124F-4103-9212-2C98972B13AE}" type="datetimeFigureOut">
              <a:rPr lang="de-CH" smtClean="0"/>
              <a:t>24.01.2019</a:t>
            </a:fld>
            <a:endParaRPr lang="de-CH"/>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C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C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2BDD84-CA93-4667-9ABF-E0F6C9C3F2D6}" type="slidenum">
              <a:rPr lang="de-CH" smtClean="0"/>
              <a:t>‹#›</a:t>
            </a:fld>
            <a:endParaRPr lang="de-CH"/>
          </a:p>
        </p:txBody>
      </p:sp>
    </p:spTree>
    <p:extLst>
      <p:ext uri="{BB962C8B-B14F-4D97-AF65-F5344CB8AC3E}">
        <p14:creationId xmlns:p14="http://schemas.microsoft.com/office/powerpoint/2010/main" val="3088373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DE2BDD84-CA93-4667-9ABF-E0F6C9C3F2D6}" type="slidenum">
              <a:rPr lang="de-CH" smtClean="0"/>
              <a:t>8</a:t>
            </a:fld>
            <a:endParaRPr lang="de-CH"/>
          </a:p>
        </p:txBody>
      </p:sp>
    </p:spTree>
    <p:extLst>
      <p:ext uri="{BB962C8B-B14F-4D97-AF65-F5344CB8AC3E}">
        <p14:creationId xmlns:p14="http://schemas.microsoft.com/office/powerpoint/2010/main" val="2112199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DE2BDD84-CA93-4667-9ABF-E0F6C9C3F2D6}" type="slidenum">
              <a:rPr lang="de-CH" smtClean="0"/>
              <a:t>26</a:t>
            </a:fld>
            <a:endParaRPr lang="de-CH"/>
          </a:p>
        </p:txBody>
      </p:sp>
    </p:spTree>
    <p:extLst>
      <p:ext uri="{BB962C8B-B14F-4D97-AF65-F5344CB8AC3E}">
        <p14:creationId xmlns:p14="http://schemas.microsoft.com/office/powerpoint/2010/main" val="1452348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DE2BDD84-CA93-4667-9ABF-E0F6C9C3F2D6}" type="slidenum">
              <a:rPr lang="de-CH" smtClean="0"/>
              <a:t>56</a:t>
            </a:fld>
            <a:endParaRPr lang="de-CH"/>
          </a:p>
        </p:txBody>
      </p:sp>
    </p:spTree>
    <p:extLst>
      <p:ext uri="{BB962C8B-B14F-4D97-AF65-F5344CB8AC3E}">
        <p14:creationId xmlns:p14="http://schemas.microsoft.com/office/powerpoint/2010/main" val="1440868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DE2BDD84-CA93-4667-9ABF-E0F6C9C3F2D6}" type="slidenum">
              <a:rPr lang="de-CH" smtClean="0"/>
              <a:t>9</a:t>
            </a:fld>
            <a:endParaRPr lang="de-CH"/>
          </a:p>
        </p:txBody>
      </p:sp>
    </p:spTree>
    <p:extLst>
      <p:ext uri="{BB962C8B-B14F-4D97-AF65-F5344CB8AC3E}">
        <p14:creationId xmlns:p14="http://schemas.microsoft.com/office/powerpoint/2010/main" val="1892466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DE2BDD84-CA93-4667-9ABF-E0F6C9C3F2D6}" type="slidenum">
              <a:rPr lang="de-CH" smtClean="0"/>
              <a:t>10</a:t>
            </a:fld>
            <a:endParaRPr lang="de-CH"/>
          </a:p>
        </p:txBody>
      </p:sp>
    </p:spTree>
    <p:extLst>
      <p:ext uri="{BB962C8B-B14F-4D97-AF65-F5344CB8AC3E}">
        <p14:creationId xmlns:p14="http://schemas.microsoft.com/office/powerpoint/2010/main" val="2112199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DE2BDD84-CA93-4667-9ABF-E0F6C9C3F2D6}" type="slidenum">
              <a:rPr lang="de-CH" smtClean="0"/>
              <a:t>11</a:t>
            </a:fld>
            <a:endParaRPr lang="de-CH"/>
          </a:p>
        </p:txBody>
      </p:sp>
    </p:spTree>
    <p:extLst>
      <p:ext uri="{BB962C8B-B14F-4D97-AF65-F5344CB8AC3E}">
        <p14:creationId xmlns:p14="http://schemas.microsoft.com/office/powerpoint/2010/main" val="1882884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DE2BDD84-CA93-4667-9ABF-E0F6C9C3F2D6}" type="slidenum">
              <a:rPr lang="de-CH" smtClean="0"/>
              <a:t>12</a:t>
            </a:fld>
            <a:endParaRPr lang="de-CH"/>
          </a:p>
        </p:txBody>
      </p:sp>
    </p:spTree>
    <p:extLst>
      <p:ext uri="{BB962C8B-B14F-4D97-AF65-F5344CB8AC3E}">
        <p14:creationId xmlns:p14="http://schemas.microsoft.com/office/powerpoint/2010/main" val="1892466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dirty="0"/>
          </a:p>
        </p:txBody>
      </p:sp>
      <p:sp>
        <p:nvSpPr>
          <p:cNvPr id="4" name="Slide Number Placeholder 3"/>
          <p:cNvSpPr>
            <a:spLocks noGrp="1"/>
          </p:cNvSpPr>
          <p:nvPr>
            <p:ph type="sldNum" sz="quarter" idx="10"/>
          </p:nvPr>
        </p:nvSpPr>
        <p:spPr/>
        <p:txBody>
          <a:bodyPr/>
          <a:lstStyle/>
          <a:p>
            <a:fld id="{DE2BDD84-CA93-4667-9ABF-E0F6C9C3F2D6}" type="slidenum">
              <a:rPr lang="de-CH" smtClean="0"/>
              <a:t>13</a:t>
            </a:fld>
            <a:endParaRPr lang="de-CH"/>
          </a:p>
        </p:txBody>
      </p:sp>
    </p:spTree>
    <p:extLst>
      <p:ext uri="{BB962C8B-B14F-4D97-AF65-F5344CB8AC3E}">
        <p14:creationId xmlns:p14="http://schemas.microsoft.com/office/powerpoint/2010/main" val="2785778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DE2BDD84-CA93-4667-9ABF-E0F6C9C3F2D6}" type="slidenum">
              <a:rPr lang="de-CH" smtClean="0"/>
              <a:t>15</a:t>
            </a:fld>
            <a:endParaRPr lang="de-CH"/>
          </a:p>
        </p:txBody>
      </p:sp>
    </p:spTree>
    <p:extLst>
      <p:ext uri="{BB962C8B-B14F-4D97-AF65-F5344CB8AC3E}">
        <p14:creationId xmlns:p14="http://schemas.microsoft.com/office/powerpoint/2010/main" val="1957204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DE2BDD84-CA93-4667-9ABF-E0F6C9C3F2D6}" type="slidenum">
              <a:rPr lang="de-CH" smtClean="0"/>
              <a:t>24</a:t>
            </a:fld>
            <a:endParaRPr lang="de-CH"/>
          </a:p>
        </p:txBody>
      </p:sp>
    </p:spTree>
    <p:extLst>
      <p:ext uri="{BB962C8B-B14F-4D97-AF65-F5344CB8AC3E}">
        <p14:creationId xmlns:p14="http://schemas.microsoft.com/office/powerpoint/2010/main" val="2416199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DE2BDD84-CA93-4667-9ABF-E0F6C9C3F2D6}" type="slidenum">
              <a:rPr lang="de-CH" smtClean="0"/>
              <a:t>25</a:t>
            </a:fld>
            <a:endParaRPr lang="de-CH"/>
          </a:p>
        </p:txBody>
      </p:sp>
    </p:spTree>
    <p:extLst>
      <p:ext uri="{BB962C8B-B14F-4D97-AF65-F5344CB8AC3E}">
        <p14:creationId xmlns:p14="http://schemas.microsoft.com/office/powerpoint/2010/main" val="3691862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C2DDD2-8CEF-874F-A02A-22A58B16A6D6}"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96255-F8AE-BE40-904D-C4CCD76188ED}" type="slidenum">
              <a:rPr lang="en-US" smtClean="0"/>
              <a:t>‹#›</a:t>
            </a:fld>
            <a:endParaRPr lang="en-US"/>
          </a:p>
        </p:txBody>
      </p:sp>
    </p:spTree>
    <p:extLst>
      <p:ext uri="{BB962C8B-B14F-4D97-AF65-F5344CB8AC3E}">
        <p14:creationId xmlns:p14="http://schemas.microsoft.com/office/powerpoint/2010/main" val="2983218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C2DDD2-8CEF-874F-A02A-22A58B16A6D6}"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96255-F8AE-BE40-904D-C4CCD76188ED}" type="slidenum">
              <a:rPr lang="en-US" smtClean="0"/>
              <a:t>‹#›</a:t>
            </a:fld>
            <a:endParaRPr lang="en-US"/>
          </a:p>
        </p:txBody>
      </p:sp>
    </p:spTree>
    <p:extLst>
      <p:ext uri="{BB962C8B-B14F-4D97-AF65-F5344CB8AC3E}">
        <p14:creationId xmlns:p14="http://schemas.microsoft.com/office/powerpoint/2010/main" val="3073165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C2DDD2-8CEF-874F-A02A-22A58B16A6D6}"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96255-F8AE-BE40-904D-C4CCD76188ED}" type="slidenum">
              <a:rPr lang="en-US" smtClean="0"/>
              <a:t>‹#›</a:t>
            </a:fld>
            <a:endParaRPr lang="en-US"/>
          </a:p>
        </p:txBody>
      </p:sp>
    </p:spTree>
    <p:extLst>
      <p:ext uri="{BB962C8B-B14F-4D97-AF65-F5344CB8AC3E}">
        <p14:creationId xmlns:p14="http://schemas.microsoft.com/office/powerpoint/2010/main" val="793420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C2DDD2-8CEF-874F-A02A-22A58B16A6D6}"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96255-F8AE-BE40-904D-C4CCD76188ED}" type="slidenum">
              <a:rPr lang="en-US" smtClean="0"/>
              <a:t>‹#›</a:t>
            </a:fld>
            <a:endParaRPr lang="en-US"/>
          </a:p>
        </p:txBody>
      </p:sp>
    </p:spTree>
    <p:extLst>
      <p:ext uri="{BB962C8B-B14F-4D97-AF65-F5344CB8AC3E}">
        <p14:creationId xmlns:p14="http://schemas.microsoft.com/office/powerpoint/2010/main" val="3689130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C2DDD2-8CEF-874F-A02A-22A58B16A6D6}"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96255-F8AE-BE40-904D-C4CCD76188ED}" type="slidenum">
              <a:rPr lang="en-US" smtClean="0"/>
              <a:t>‹#›</a:t>
            </a:fld>
            <a:endParaRPr lang="en-US"/>
          </a:p>
        </p:txBody>
      </p:sp>
    </p:spTree>
    <p:extLst>
      <p:ext uri="{BB962C8B-B14F-4D97-AF65-F5344CB8AC3E}">
        <p14:creationId xmlns:p14="http://schemas.microsoft.com/office/powerpoint/2010/main" val="2029829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C2DDD2-8CEF-874F-A02A-22A58B16A6D6}"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C96255-F8AE-BE40-904D-C4CCD76188ED}" type="slidenum">
              <a:rPr lang="en-US" smtClean="0"/>
              <a:t>‹#›</a:t>
            </a:fld>
            <a:endParaRPr lang="en-US"/>
          </a:p>
        </p:txBody>
      </p:sp>
    </p:spTree>
    <p:extLst>
      <p:ext uri="{BB962C8B-B14F-4D97-AF65-F5344CB8AC3E}">
        <p14:creationId xmlns:p14="http://schemas.microsoft.com/office/powerpoint/2010/main" val="3915184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C2DDD2-8CEF-874F-A02A-22A58B16A6D6}"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C96255-F8AE-BE40-904D-C4CCD76188ED}" type="slidenum">
              <a:rPr lang="en-US" smtClean="0"/>
              <a:t>‹#›</a:t>
            </a:fld>
            <a:endParaRPr lang="en-US"/>
          </a:p>
        </p:txBody>
      </p:sp>
    </p:spTree>
    <p:extLst>
      <p:ext uri="{BB962C8B-B14F-4D97-AF65-F5344CB8AC3E}">
        <p14:creationId xmlns:p14="http://schemas.microsoft.com/office/powerpoint/2010/main" val="2043636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C2DDD2-8CEF-874F-A02A-22A58B16A6D6}"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C96255-F8AE-BE40-904D-C4CCD76188ED}" type="slidenum">
              <a:rPr lang="en-US" smtClean="0"/>
              <a:t>‹#›</a:t>
            </a:fld>
            <a:endParaRPr lang="en-US"/>
          </a:p>
        </p:txBody>
      </p:sp>
    </p:spTree>
    <p:extLst>
      <p:ext uri="{BB962C8B-B14F-4D97-AF65-F5344CB8AC3E}">
        <p14:creationId xmlns:p14="http://schemas.microsoft.com/office/powerpoint/2010/main" val="28315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C2DDD2-8CEF-874F-A02A-22A58B16A6D6}"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C96255-F8AE-BE40-904D-C4CCD76188ED}" type="slidenum">
              <a:rPr lang="en-US" smtClean="0"/>
              <a:t>‹#›</a:t>
            </a:fld>
            <a:endParaRPr lang="en-US"/>
          </a:p>
        </p:txBody>
      </p:sp>
    </p:spTree>
    <p:extLst>
      <p:ext uri="{BB962C8B-B14F-4D97-AF65-F5344CB8AC3E}">
        <p14:creationId xmlns:p14="http://schemas.microsoft.com/office/powerpoint/2010/main" val="4202162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C2DDD2-8CEF-874F-A02A-22A58B16A6D6}"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C96255-F8AE-BE40-904D-C4CCD76188ED}" type="slidenum">
              <a:rPr lang="en-US" smtClean="0"/>
              <a:t>‹#›</a:t>
            </a:fld>
            <a:endParaRPr lang="en-US"/>
          </a:p>
        </p:txBody>
      </p:sp>
    </p:spTree>
    <p:extLst>
      <p:ext uri="{BB962C8B-B14F-4D97-AF65-F5344CB8AC3E}">
        <p14:creationId xmlns:p14="http://schemas.microsoft.com/office/powerpoint/2010/main" val="2444167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C2DDD2-8CEF-874F-A02A-22A58B16A6D6}"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C96255-F8AE-BE40-904D-C4CCD76188ED}" type="slidenum">
              <a:rPr lang="en-US" smtClean="0"/>
              <a:t>‹#›</a:t>
            </a:fld>
            <a:endParaRPr lang="en-US"/>
          </a:p>
        </p:txBody>
      </p:sp>
    </p:spTree>
    <p:extLst>
      <p:ext uri="{BB962C8B-B14F-4D97-AF65-F5344CB8AC3E}">
        <p14:creationId xmlns:p14="http://schemas.microsoft.com/office/powerpoint/2010/main" val="321351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CC2DDD2-8CEF-874F-A02A-22A58B16A6D6}" type="datetimeFigureOut">
              <a:rPr lang="en-US" smtClean="0"/>
              <a:t>1/24/2019</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3C96255-F8AE-BE40-904D-C4CCD76188ED}" type="slidenum">
              <a:rPr lang="en-US" smtClean="0"/>
              <a:t>‹#›</a:t>
            </a:fld>
            <a:endParaRPr lang="en-US"/>
          </a:p>
        </p:txBody>
      </p:sp>
    </p:spTree>
    <p:extLst>
      <p:ext uri="{BB962C8B-B14F-4D97-AF65-F5344CB8AC3E}">
        <p14:creationId xmlns:p14="http://schemas.microsoft.com/office/powerpoint/2010/main" val="1467137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jpg"/><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png"/></Relationships>
</file>

<file path=ppt/slides/_rels/slide57.xml.rels><?xml version="1.0" encoding="UTF-8" standalone="yes"?>
<Relationships xmlns="http://schemas.openxmlformats.org/package/2006/relationships"><Relationship Id="rId3" Type="http://schemas.openxmlformats.org/officeDocument/2006/relationships/hyperlink" Target="https://www.efpia.eu/news-events/events/partner-event/15122017-patients-as-partners-eu/" TargetMode="External"/><Relationship Id="rId7" Type="http://schemas.openxmlformats.org/officeDocument/2006/relationships/hyperlink" Target="https://www.oogvereniging.nl/ledengroep/loa-lhon/" TargetMode="External"/><Relationship Id="rId2" Type="http://schemas.openxmlformats.org/officeDocument/2006/relationships/image" Target="../media/image44.png"/><Relationship Id="rId1" Type="http://schemas.openxmlformats.org/officeDocument/2006/relationships/slideLayout" Target="../slideLayouts/slideLayout6.xml"/><Relationship Id="rId6" Type="http://schemas.openxmlformats.org/officeDocument/2006/relationships/hyperlink" Target="http://www.ouvrirlesyeux.org/" TargetMode="External"/><Relationship Id="rId5" Type="http://schemas.openxmlformats.org/officeDocument/2006/relationships/hyperlink" Target="https://www.mitocon.it/" TargetMode="External"/><Relationship Id="rId4" Type="http://schemas.openxmlformats.org/officeDocument/2006/relationships/hyperlink" Target="https://www.diaglobal.org/en/flagship/euromeeting"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theconferenceforum.org/conferences/patients-as-partners-europe/overview/?utm_source=iContact&amp;utm_medium=email&amp;utm_campaign=allyson-adams&amp;utm_content=Copy+of+Patients+EU-+Featured+Speakers" TargetMode="External"/><Relationship Id="rId2" Type="http://schemas.openxmlformats.org/officeDocument/2006/relationships/hyperlink" Target="http://www.euroblind.org/about-blindness-and-partial-sight/prevention-and-treatment" TargetMode="External"/><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hyperlink" Target="http://lhon.se/information-in-english/" TargetMode="External"/><Relationship Id="rId4" Type="http://schemas.openxmlformats.org/officeDocument/2006/relationships/hyperlink" Target="http://www.asanol.com/"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pharmaphorum.com/disease-spotlight/finding-the-roadmap-living-with-lhon/" TargetMode="External"/><Relationship Id="rId2" Type="http://schemas.openxmlformats.org/officeDocument/2006/relationships/image" Target="../media/image46.jpeg"/><Relationship Id="rId1" Type="http://schemas.openxmlformats.org/officeDocument/2006/relationships/slideLayout" Target="../slideLayouts/slideLayout6.xml"/><Relationship Id="rId5" Type="http://schemas.openxmlformats.org/officeDocument/2006/relationships/hyperlink" Target="http://www.euroblind.org/about-blindness-and-partial-sight/prevention-and-treatment" TargetMode="External"/><Relationship Id="rId4" Type="http://schemas.openxmlformats.org/officeDocument/2006/relationships/hyperlink" Target="http://www.euroblind.or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pharmaphorum.com/slider-partner/spotlight-lhon-world-sight-day/" TargetMode="External"/><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38.jpeg"/><Relationship Id="rId1" Type="http://schemas.openxmlformats.org/officeDocument/2006/relationships/slideLayout" Target="../slideLayouts/slideLayout6.xml"/><Relationship Id="rId5" Type="http://schemas.openxmlformats.org/officeDocument/2006/relationships/image" Target="../media/image50.jpeg"/><Relationship Id="rId4" Type="http://schemas.openxmlformats.org/officeDocument/2006/relationships/image" Target="../media/image49.jpeg"/></Relationships>
</file>

<file path=ppt/slides/_rels/slide64.xml.rels><?xml version="1.0" encoding="UTF-8" standalone="yes"?>
<Relationships xmlns="http://schemas.openxmlformats.org/package/2006/relationships"><Relationship Id="rId3" Type="http://schemas.openxmlformats.org/officeDocument/2006/relationships/hyperlink" Target="mailto:vanessa.dosreisferreira@santhera.com" TargetMode="External"/><Relationship Id="rId2" Type="http://schemas.openxmlformats.org/officeDocument/2006/relationships/image" Target="../media/image51.png"/><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53.jpeg"/><Relationship Id="rId4" Type="http://schemas.openxmlformats.org/officeDocument/2006/relationships/image" Target="../media/image52.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1925"/>
            <a:ext cx="7772400" cy="3582761"/>
          </a:xfrm>
        </p:spPr>
        <p:txBody>
          <a:bodyPr>
            <a:noAutofit/>
          </a:bodyPr>
          <a:lstStyle/>
          <a:p>
            <a:r>
              <a:rPr lang="en-GB" sz="3200" b="1" dirty="0">
                <a:latin typeface="Arial" panose="020B0604020202020204" pitchFamily="34" charset="0"/>
                <a:cs typeface="Arial" panose="020B0604020202020204" pitchFamily="34" charset="0"/>
              </a:rPr>
              <a:t>Webinar “Uniting efforts to support the </a:t>
            </a:r>
            <a:r>
              <a:rPr lang="en-GB" sz="3200" b="1" dirty="0" err="1">
                <a:latin typeface="Arial" panose="020B0604020202020204" pitchFamily="34" charset="0"/>
                <a:cs typeface="Arial" panose="020B0604020202020204" pitchFamily="34" charset="0"/>
              </a:rPr>
              <a:t>Leber</a:t>
            </a:r>
            <a:r>
              <a:rPr lang="en-GB" sz="3200" b="1" dirty="0">
                <a:latin typeface="Arial" panose="020B0604020202020204" pitchFamily="34" charset="0"/>
                <a:cs typeface="Arial" panose="020B0604020202020204" pitchFamily="34" charset="0"/>
              </a:rPr>
              <a:t> Hereditary Optic Neuropathy (LHON) patient and family community</a:t>
            </a:r>
            <a:r>
              <a:rPr lang="en-GB" sz="3200" b="1" dirty="0" smtClean="0">
                <a:latin typeface="Arial" panose="020B0604020202020204" pitchFamily="34" charset="0"/>
                <a:cs typeface="Arial" panose="020B0604020202020204" pitchFamily="34" charset="0"/>
              </a:rPr>
              <a:t>”</a:t>
            </a:r>
            <a:br>
              <a:rPr lang="en-GB" sz="3200" b="1" dirty="0" smtClean="0">
                <a:latin typeface="Arial" panose="020B0604020202020204" pitchFamily="34" charset="0"/>
                <a:cs typeface="Arial" panose="020B0604020202020204" pitchFamily="34" charset="0"/>
              </a:rPr>
            </a:br>
            <a:r>
              <a:rPr lang="en-GB" sz="2400" b="1" dirty="0" smtClean="0">
                <a:latin typeface="Arial" panose="020B0604020202020204" pitchFamily="34" charset="0"/>
                <a:cs typeface="Arial" panose="020B0604020202020204" pitchFamily="34" charset="0"/>
              </a:rPr>
              <a:t>an activity in collaboration between European Blind Union (EBU) and Santhera Pharmaceuticals </a:t>
            </a:r>
            <a:endParaRPr lang="de-CH" sz="24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371600" y="4166508"/>
            <a:ext cx="6400800" cy="714375"/>
          </a:xfrm>
        </p:spPr>
        <p:txBody>
          <a:bodyPr>
            <a:normAutofit fontScale="92500"/>
          </a:bodyPr>
          <a:lstStyle/>
          <a:p>
            <a:r>
              <a:rPr lang="en-GB" b="1" dirty="0" smtClean="0">
                <a:solidFill>
                  <a:schemeClr val="tx1"/>
                </a:solidFill>
                <a:latin typeface="Arial" panose="020B0604020202020204" pitchFamily="34" charset="0"/>
                <a:cs typeface="Arial" panose="020B0604020202020204" pitchFamily="34" charset="0"/>
              </a:rPr>
              <a:t>24 </a:t>
            </a:r>
            <a:r>
              <a:rPr lang="en-GB" b="1" dirty="0">
                <a:solidFill>
                  <a:schemeClr val="tx1"/>
                </a:solidFill>
                <a:latin typeface="Arial" panose="020B0604020202020204" pitchFamily="34" charset="0"/>
                <a:cs typeface="Arial" panose="020B0604020202020204" pitchFamily="34" charset="0"/>
              </a:rPr>
              <a:t>January 2019, 10.00-11.30 CET</a:t>
            </a:r>
            <a:endParaRPr lang="de-CH"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27901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CH" b="1" dirty="0" err="1">
                <a:latin typeface="Arial" panose="020B0604020202020204" pitchFamily="34" charset="0"/>
                <a:cs typeface="Arial" panose="020B0604020202020204" pitchFamily="34" charset="0"/>
              </a:rPr>
              <a:t>What</a:t>
            </a:r>
            <a:r>
              <a:rPr lang="de-CH" b="1" dirty="0">
                <a:latin typeface="Arial" panose="020B0604020202020204" pitchFamily="34" charset="0"/>
                <a:cs typeface="Arial" panose="020B0604020202020204" pitchFamily="34" charset="0"/>
              </a:rPr>
              <a:t> </a:t>
            </a:r>
            <a:r>
              <a:rPr lang="de-CH" b="1" dirty="0" err="1">
                <a:latin typeface="Arial" panose="020B0604020202020204" pitchFamily="34" charset="0"/>
                <a:cs typeface="Arial" panose="020B0604020202020204" pitchFamily="34" charset="0"/>
              </a:rPr>
              <a:t>are</a:t>
            </a:r>
            <a:r>
              <a:rPr lang="de-CH" b="1" dirty="0">
                <a:latin typeface="Arial" panose="020B0604020202020204" pitchFamily="34" charset="0"/>
                <a:cs typeface="Arial" panose="020B0604020202020204" pitchFamily="34" charset="0"/>
              </a:rPr>
              <a:t> Rare </a:t>
            </a:r>
            <a:r>
              <a:rPr lang="de-CH" b="1" dirty="0" err="1">
                <a:latin typeface="Arial" panose="020B0604020202020204" pitchFamily="34" charset="0"/>
                <a:cs typeface="Arial" panose="020B0604020202020204" pitchFamily="34" charset="0"/>
              </a:rPr>
              <a:t>Diseases</a:t>
            </a:r>
            <a:r>
              <a:rPr lang="de-CH" b="1" dirty="0">
                <a:latin typeface="Arial" panose="020B0604020202020204" pitchFamily="34" charset="0"/>
                <a:cs typeface="Arial" panose="020B0604020202020204" pitchFamily="34" charset="0"/>
              </a:rPr>
              <a:t> (RDs)?</a:t>
            </a:r>
            <a:endParaRPr lang="de-CH" dirty="0">
              <a:latin typeface="Arial" panose="020B0604020202020204" pitchFamily="34" charset="0"/>
              <a:cs typeface="Arial" panose="020B0604020202020204" pitchFamily="34" charset="0"/>
            </a:endParaRPr>
          </a:p>
        </p:txBody>
      </p:sp>
      <p:sp>
        <p:nvSpPr>
          <p:cNvPr id="4" name="Rectangle 3"/>
          <p:cNvSpPr/>
          <p:nvPr/>
        </p:nvSpPr>
        <p:spPr>
          <a:xfrm>
            <a:off x="655320" y="1137920"/>
            <a:ext cx="3459480" cy="3878580"/>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
        <p:nvSpPr>
          <p:cNvPr id="6" name="Rectangle 5"/>
          <p:cNvSpPr/>
          <p:nvPr/>
        </p:nvSpPr>
        <p:spPr>
          <a:xfrm>
            <a:off x="5041900" y="1137920"/>
            <a:ext cx="3644900" cy="3878580"/>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pic>
        <p:nvPicPr>
          <p:cNvPr id="8194" name="Picture 2" descr="Image result for europe icon black and white"/>
          <p:cNvPicPr>
            <a:picLocks noChangeAspect="1" noChangeArrowheads="1"/>
          </p:cNvPicPr>
          <p:nvPr/>
        </p:nvPicPr>
        <p:blipFill rotWithShape="1">
          <a:blip r:embed="rId3">
            <a:extLst>
              <a:ext uri="{28A0092B-C50C-407E-A947-70E740481C1C}">
                <a14:useLocalDpi xmlns:a14="http://schemas.microsoft.com/office/drawing/2010/main" val="0"/>
              </a:ext>
            </a:extLst>
          </a:blip>
          <a:srcRect t="7566" b="9250"/>
          <a:stretch/>
        </p:blipFill>
        <p:spPr bwMode="auto">
          <a:xfrm>
            <a:off x="5384800" y="1181099"/>
            <a:ext cx="2895600" cy="258778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092700" y="3557212"/>
            <a:ext cx="3644900" cy="1415772"/>
          </a:xfrm>
          <a:prstGeom prst="rect">
            <a:avLst/>
          </a:prstGeom>
        </p:spPr>
        <p:txBody>
          <a:bodyPr wrap="square">
            <a:spAutoFit/>
          </a:bodyPr>
          <a:lstStyle/>
          <a:p>
            <a:pPr algn="ctr"/>
            <a:r>
              <a:rPr lang="en-US" dirty="0" smtClean="0">
                <a:latin typeface="Arial" panose="020B0604020202020204" pitchFamily="34" charset="0"/>
                <a:cs typeface="Arial" panose="020B0604020202020204" pitchFamily="34" charset="0"/>
              </a:rPr>
              <a:t>is </a:t>
            </a:r>
            <a:r>
              <a:rPr lang="en-US" dirty="0">
                <a:latin typeface="Arial" panose="020B0604020202020204" pitchFamily="34" charset="0"/>
                <a:cs typeface="Arial" panose="020B0604020202020204" pitchFamily="34" charset="0"/>
              </a:rPr>
              <a:t>a disease affecting </a:t>
            </a:r>
            <a:r>
              <a:rPr lang="en-US" sz="2800" b="1" dirty="0">
                <a:latin typeface="Arial" panose="020B0604020202020204" pitchFamily="34" charset="0"/>
                <a:cs typeface="Arial" panose="020B0604020202020204" pitchFamily="34" charset="0"/>
              </a:rPr>
              <a:t>less than </a:t>
            </a:r>
            <a:r>
              <a:rPr lang="en-US" sz="4000" b="1" dirty="0">
                <a:latin typeface="Arial" panose="020B0604020202020204" pitchFamily="34" charset="0"/>
                <a:cs typeface="Arial" panose="020B0604020202020204" pitchFamily="34" charset="0"/>
              </a:rPr>
              <a:t>1 in 2,000 </a:t>
            </a:r>
            <a:r>
              <a:rPr lang="en-US" dirty="0">
                <a:latin typeface="Arial" panose="020B0604020202020204" pitchFamily="34" charset="0"/>
                <a:cs typeface="Arial" panose="020B0604020202020204" pitchFamily="34" charset="0"/>
              </a:rPr>
              <a:t>citizens</a:t>
            </a:r>
          </a:p>
        </p:txBody>
      </p:sp>
      <p:pic>
        <p:nvPicPr>
          <p:cNvPr id="8196"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220" y="1211108"/>
            <a:ext cx="2557780" cy="2557780"/>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5626100" y="2108200"/>
            <a:ext cx="800100" cy="749300"/>
          </a:xfrm>
          <a:prstGeom prst="ellipse">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
        <p:nvSpPr>
          <p:cNvPr id="12" name="Rectangle 11"/>
          <p:cNvSpPr/>
          <p:nvPr/>
        </p:nvSpPr>
        <p:spPr>
          <a:xfrm>
            <a:off x="725170" y="3557212"/>
            <a:ext cx="3275330" cy="1415772"/>
          </a:xfrm>
          <a:prstGeom prst="rect">
            <a:avLst/>
          </a:prstGeom>
        </p:spPr>
        <p:txBody>
          <a:bodyPr wrap="square">
            <a:spAutoFit/>
          </a:bodyPr>
          <a:lstStyle/>
          <a:p>
            <a:pPr algn="ctr"/>
            <a:r>
              <a:rPr lang="en-US" dirty="0" smtClean="0">
                <a:latin typeface="Arial" panose="020B0604020202020204" pitchFamily="34" charset="0"/>
                <a:cs typeface="Arial" panose="020B0604020202020204" pitchFamily="34" charset="0"/>
              </a:rPr>
              <a:t>In the </a:t>
            </a:r>
            <a:r>
              <a:rPr lang="en-US" b="1" dirty="0" smtClean="0">
                <a:latin typeface="Arial" panose="020B0604020202020204" pitchFamily="34" charset="0"/>
                <a:cs typeface="Arial" panose="020B0604020202020204" pitchFamily="34" charset="0"/>
              </a:rPr>
              <a:t>UK</a:t>
            </a:r>
            <a:r>
              <a:rPr lang="en-US"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approximately</a:t>
            </a:r>
            <a:r>
              <a:rPr lang="en-US" sz="2800" b="1" dirty="0" smtClean="0">
                <a:latin typeface="Arial" panose="020B0604020202020204" pitchFamily="34" charset="0"/>
                <a:cs typeface="Arial" panose="020B0604020202020204" pitchFamily="34" charset="0"/>
              </a:rPr>
              <a:t> </a:t>
            </a:r>
            <a:r>
              <a:rPr lang="en-US" sz="4000" b="1" dirty="0" smtClean="0">
                <a:latin typeface="Arial" panose="020B0604020202020204" pitchFamily="34" charset="0"/>
                <a:cs typeface="Arial" panose="020B0604020202020204" pitchFamily="34" charset="0"/>
              </a:rPr>
              <a:t>3.5 million </a:t>
            </a:r>
            <a:r>
              <a:rPr lang="en-US" dirty="0" smtClean="0">
                <a:latin typeface="Arial" panose="020B0604020202020204" pitchFamily="34" charset="0"/>
                <a:cs typeface="Arial" panose="020B0604020202020204" pitchFamily="34" charset="0"/>
              </a:rPr>
              <a:t>people live with RDs</a:t>
            </a:r>
            <a:endParaRPr lang="en-US" dirty="0">
              <a:latin typeface="Arial" panose="020B0604020202020204" pitchFamily="34" charset="0"/>
              <a:cs typeface="Arial" panose="020B0604020202020204" pitchFamily="34" charset="0"/>
            </a:endParaRPr>
          </a:p>
        </p:txBody>
      </p:sp>
      <p:cxnSp>
        <p:nvCxnSpPr>
          <p:cNvPr id="11" name="Straight Arrow Connector 10"/>
          <p:cNvCxnSpPr/>
          <p:nvPr/>
        </p:nvCxnSpPr>
        <p:spPr>
          <a:xfrm flipH="1">
            <a:off x="3454400" y="2482850"/>
            <a:ext cx="2159000" cy="374650"/>
          </a:xfrm>
          <a:prstGeom prst="straightConnector1">
            <a:avLst/>
          </a:prstGeom>
          <a:ln w="57150">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7509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sz="4000" b="1" dirty="0" smtClean="0">
                <a:latin typeface="Arial" panose="020B0604020202020204" pitchFamily="34" charset="0"/>
                <a:cs typeface="Arial" panose="020B0604020202020204" pitchFamily="34" charset="0"/>
              </a:rPr>
              <a:t>Key </a:t>
            </a:r>
            <a:r>
              <a:rPr lang="es-ES" sz="4000" b="1" dirty="0" err="1" smtClean="0">
                <a:latin typeface="Arial" panose="020B0604020202020204" pitchFamily="34" charset="0"/>
                <a:cs typeface="Arial" panose="020B0604020202020204" pitchFamily="34" charset="0"/>
              </a:rPr>
              <a:t>message</a:t>
            </a:r>
            <a:r>
              <a:rPr lang="es-ES" sz="4000" b="1" dirty="0" smtClean="0">
                <a:latin typeface="Arial" panose="020B0604020202020204" pitchFamily="34" charset="0"/>
                <a:cs typeface="Arial" panose="020B0604020202020204" pitchFamily="34" charset="0"/>
              </a:rPr>
              <a:t> 1</a:t>
            </a:r>
            <a:endParaRPr lang="de-CH"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2800" dirty="0" smtClean="0">
                <a:latin typeface="Arial" panose="020B0604020202020204" pitchFamily="34" charset="0"/>
                <a:cs typeface="Arial" panose="020B0604020202020204" pitchFamily="34" charset="0"/>
              </a:rPr>
              <a:t>Rare Diseases as a Public </a:t>
            </a:r>
            <a:r>
              <a:rPr lang="en-US" sz="2800" dirty="0">
                <a:latin typeface="Arial" panose="020B0604020202020204" pitchFamily="34" charset="0"/>
                <a:cs typeface="Arial" panose="020B0604020202020204" pitchFamily="34" charset="0"/>
              </a:rPr>
              <a:t>Health Priority</a:t>
            </a:r>
            <a:endParaRPr lang="de-CH" sz="2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805543" y="1988683"/>
            <a:ext cx="3336783" cy="1309687"/>
          </a:xfrm>
          <a:prstGeom prst="rect">
            <a:avLst/>
          </a:prstGeom>
        </p:spPr>
      </p:pic>
      <p:pic>
        <p:nvPicPr>
          <p:cNvPr id="25602" name="Picture 2" descr="logo NGO Committee for Rare Diseas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543" y="3549761"/>
            <a:ext cx="3967814" cy="1044859"/>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Image result for eurordi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2412" y="2351136"/>
            <a:ext cx="3090473" cy="1405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815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Rare Disease Facts and </a:t>
            </a:r>
            <a:r>
              <a:rPr lang="en-US" b="1" dirty="0" smtClean="0">
                <a:latin typeface="Arial" panose="020B0604020202020204" pitchFamily="34" charset="0"/>
                <a:cs typeface="Arial" panose="020B0604020202020204" pitchFamily="34" charset="0"/>
              </a:rPr>
              <a:t>Figures</a:t>
            </a:r>
            <a:endParaRPr lang="de-CH" dirty="0">
              <a:latin typeface="Arial" panose="020B0604020202020204" pitchFamily="34" charset="0"/>
              <a:cs typeface="Arial" panose="020B0604020202020204" pitchFamily="34" charset="0"/>
            </a:endParaRPr>
          </a:p>
        </p:txBody>
      </p:sp>
      <p:sp>
        <p:nvSpPr>
          <p:cNvPr id="11" name="Rectangle 10"/>
          <p:cNvSpPr/>
          <p:nvPr/>
        </p:nvSpPr>
        <p:spPr>
          <a:xfrm>
            <a:off x="5588932" y="1424940"/>
            <a:ext cx="3265508" cy="3314700"/>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grpSp>
        <p:nvGrpSpPr>
          <p:cNvPr id="6" name="Group 5"/>
          <p:cNvGrpSpPr/>
          <p:nvPr/>
        </p:nvGrpSpPr>
        <p:grpSpPr>
          <a:xfrm>
            <a:off x="2998132" y="1417320"/>
            <a:ext cx="2590800" cy="3322320"/>
            <a:chOff x="655320" y="1417320"/>
            <a:chExt cx="2590800" cy="3322320"/>
          </a:xfrm>
        </p:grpSpPr>
        <p:sp>
          <p:nvSpPr>
            <p:cNvPr id="10" name="Rectangle 9"/>
            <p:cNvSpPr/>
            <p:nvPr/>
          </p:nvSpPr>
          <p:spPr>
            <a:xfrm>
              <a:off x="655320" y="1417320"/>
              <a:ext cx="2590800" cy="3322320"/>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grpSp>
          <p:nvGrpSpPr>
            <p:cNvPr id="4" name="Group 3"/>
            <p:cNvGrpSpPr/>
            <p:nvPr/>
          </p:nvGrpSpPr>
          <p:grpSpPr>
            <a:xfrm>
              <a:off x="685800" y="1550988"/>
              <a:ext cx="2468880" cy="2885023"/>
              <a:chOff x="685800" y="1550988"/>
              <a:chExt cx="2468880" cy="2885023"/>
            </a:xfrm>
          </p:grpSpPr>
          <p:pic>
            <p:nvPicPr>
              <p:cNvPr id="9218" name="Picture 2" descr="Image result for icon black white D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492" y="1550988"/>
                <a:ext cx="2304456" cy="230445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85800" y="3789680"/>
                <a:ext cx="2468880" cy="646331"/>
              </a:xfrm>
              <a:prstGeom prst="rect">
                <a:avLst/>
              </a:prstGeom>
            </p:spPr>
            <p:txBody>
              <a:bodyPr wrap="square">
                <a:spAutoFit/>
              </a:bodyPr>
              <a:lstStyle/>
              <a:p>
                <a:pPr algn="ctr"/>
                <a:r>
                  <a:rPr lang="de-CH" b="1" dirty="0">
                    <a:latin typeface="Arial" panose="020B0604020202020204" pitchFamily="34" charset="0"/>
                    <a:cs typeface="Arial" panose="020B0604020202020204" pitchFamily="34" charset="0"/>
                  </a:rPr>
                  <a:t>80% </a:t>
                </a:r>
                <a:r>
                  <a:rPr lang="de-CH" b="1" dirty="0" err="1" smtClean="0">
                    <a:latin typeface="Arial" panose="020B0604020202020204" pitchFamily="34" charset="0"/>
                    <a:cs typeface="Arial" panose="020B0604020202020204" pitchFamily="34" charset="0"/>
                  </a:rPr>
                  <a:t>of</a:t>
                </a:r>
                <a:r>
                  <a:rPr lang="de-CH" b="1" dirty="0">
                    <a:latin typeface="Arial" panose="020B0604020202020204" pitchFamily="34" charset="0"/>
                    <a:cs typeface="Arial" panose="020B0604020202020204" pitchFamily="34" charset="0"/>
                  </a:rPr>
                  <a:t> </a:t>
                </a:r>
                <a:r>
                  <a:rPr lang="de-CH" b="1" dirty="0" smtClean="0">
                    <a:latin typeface="Arial" panose="020B0604020202020204" pitchFamily="34" charset="0"/>
                    <a:cs typeface="Arial" panose="020B0604020202020204" pitchFamily="34" charset="0"/>
                  </a:rPr>
                  <a:t>rare </a:t>
                </a:r>
                <a:r>
                  <a:rPr lang="de-CH" b="1" dirty="0" err="1">
                    <a:latin typeface="Arial" panose="020B0604020202020204" pitchFamily="34" charset="0"/>
                    <a:cs typeface="Arial" panose="020B0604020202020204" pitchFamily="34" charset="0"/>
                  </a:rPr>
                  <a:t>diseases</a:t>
                </a:r>
                <a:endParaRPr lang="de-CH" b="1" dirty="0">
                  <a:latin typeface="Arial" panose="020B0604020202020204" pitchFamily="34" charset="0"/>
                  <a:cs typeface="Arial" panose="020B0604020202020204" pitchFamily="34" charset="0"/>
                </a:endParaRPr>
              </a:p>
              <a:p>
                <a:pPr algn="ctr"/>
                <a:r>
                  <a:rPr lang="de-CH" b="1" dirty="0" err="1">
                    <a:latin typeface="Arial" panose="020B0604020202020204" pitchFamily="34" charset="0"/>
                    <a:cs typeface="Arial" panose="020B0604020202020204" pitchFamily="34" charset="0"/>
                  </a:rPr>
                  <a:t>are</a:t>
                </a:r>
                <a:r>
                  <a:rPr lang="de-CH" b="1" dirty="0">
                    <a:latin typeface="Arial" panose="020B0604020202020204" pitchFamily="34" charset="0"/>
                    <a:cs typeface="Arial" panose="020B0604020202020204" pitchFamily="34" charset="0"/>
                  </a:rPr>
                  <a:t> </a:t>
                </a:r>
                <a:r>
                  <a:rPr lang="de-CH" b="1" dirty="0" err="1">
                    <a:latin typeface="Arial" panose="020B0604020202020204" pitchFamily="34" charset="0"/>
                    <a:cs typeface="Arial" panose="020B0604020202020204" pitchFamily="34" charset="0"/>
                  </a:rPr>
                  <a:t>genetic</a:t>
                </a:r>
                <a:endParaRPr lang="de-CH" b="1" dirty="0">
                  <a:latin typeface="Arial" panose="020B0604020202020204" pitchFamily="34" charset="0"/>
                  <a:cs typeface="Arial" panose="020B0604020202020204" pitchFamily="34" charset="0"/>
                </a:endParaRPr>
              </a:p>
            </p:txBody>
          </p:sp>
        </p:grpSp>
      </p:grpSp>
      <p:grpSp>
        <p:nvGrpSpPr>
          <p:cNvPr id="5" name="Group 4"/>
          <p:cNvGrpSpPr/>
          <p:nvPr/>
        </p:nvGrpSpPr>
        <p:grpSpPr>
          <a:xfrm>
            <a:off x="396240" y="1424940"/>
            <a:ext cx="2590800" cy="3314700"/>
            <a:chOff x="5836920" y="1417320"/>
            <a:chExt cx="2590800" cy="3314700"/>
          </a:xfrm>
        </p:grpSpPr>
        <p:sp>
          <p:nvSpPr>
            <p:cNvPr id="12" name="Rectangle 11"/>
            <p:cNvSpPr/>
            <p:nvPr/>
          </p:nvSpPr>
          <p:spPr>
            <a:xfrm>
              <a:off x="5836920" y="1417320"/>
              <a:ext cx="2590800" cy="3314700"/>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
          <p:nvSpPr>
            <p:cNvPr id="15" name="TextBox 14"/>
            <p:cNvSpPr txBox="1"/>
            <p:nvPr/>
          </p:nvSpPr>
          <p:spPr>
            <a:xfrm>
              <a:off x="6010818" y="1550988"/>
              <a:ext cx="2351926" cy="1107996"/>
            </a:xfrm>
            <a:prstGeom prst="rect">
              <a:avLst/>
            </a:prstGeom>
            <a:noFill/>
          </p:spPr>
          <p:txBody>
            <a:bodyPr wrap="none" rtlCol="0">
              <a:spAutoFit/>
            </a:bodyPr>
            <a:lstStyle/>
            <a:p>
              <a:r>
                <a:rPr lang="es-ES" sz="4800" b="1" dirty="0" smtClean="0">
                  <a:latin typeface="Arial" panose="020B0604020202020204" pitchFamily="34" charset="0"/>
                  <a:cs typeface="Arial" panose="020B0604020202020204" pitchFamily="34" charset="0"/>
                </a:rPr>
                <a:t>7000 </a:t>
              </a:r>
            </a:p>
            <a:p>
              <a:r>
                <a:rPr lang="es-ES" b="1" dirty="0" err="1" smtClean="0">
                  <a:latin typeface="Arial" panose="020B0604020202020204" pitchFamily="34" charset="0"/>
                  <a:cs typeface="Arial" panose="020B0604020202020204" pitchFamily="34" charset="0"/>
                </a:rPr>
                <a:t>Rare</a:t>
              </a:r>
              <a:r>
                <a:rPr lang="es-ES" b="1" dirty="0" smtClean="0">
                  <a:latin typeface="Arial" panose="020B0604020202020204" pitchFamily="34" charset="0"/>
                  <a:cs typeface="Arial" panose="020B0604020202020204" pitchFamily="34" charset="0"/>
                </a:rPr>
                <a:t> </a:t>
              </a:r>
              <a:r>
                <a:rPr lang="es-ES" b="1" dirty="0" err="1" smtClean="0">
                  <a:latin typeface="Arial" panose="020B0604020202020204" pitchFamily="34" charset="0"/>
                  <a:cs typeface="Arial" panose="020B0604020202020204" pitchFamily="34" charset="0"/>
                </a:rPr>
                <a:t>Diseases</a:t>
              </a:r>
              <a:r>
                <a:rPr lang="es-ES" b="1" dirty="0" smtClean="0">
                  <a:latin typeface="Arial" panose="020B0604020202020204" pitchFamily="34" charset="0"/>
                  <a:cs typeface="Arial" panose="020B0604020202020204" pitchFamily="34" charset="0"/>
                </a:rPr>
                <a:t> </a:t>
              </a:r>
              <a:r>
                <a:rPr lang="es-ES" b="1" dirty="0" err="1" smtClean="0">
                  <a:latin typeface="Arial" panose="020B0604020202020204" pitchFamily="34" charset="0"/>
                  <a:cs typeface="Arial" panose="020B0604020202020204" pitchFamily="34" charset="0"/>
                </a:rPr>
                <a:t>exist</a:t>
              </a:r>
              <a:endParaRPr lang="de-CH" sz="4800" b="1" dirty="0">
                <a:latin typeface="Arial" panose="020B0604020202020204" pitchFamily="34" charset="0"/>
                <a:cs typeface="Arial" panose="020B0604020202020204" pitchFamily="34" charset="0"/>
              </a:endParaRPr>
            </a:p>
          </p:txBody>
        </p:sp>
        <p:sp>
          <p:nvSpPr>
            <p:cNvPr id="22" name="Rectangle 21"/>
            <p:cNvSpPr/>
            <p:nvPr/>
          </p:nvSpPr>
          <p:spPr>
            <a:xfrm>
              <a:off x="5897880" y="3078480"/>
              <a:ext cx="2468880" cy="1384995"/>
            </a:xfrm>
            <a:prstGeom prst="rect">
              <a:avLst/>
            </a:prstGeom>
          </p:spPr>
          <p:txBody>
            <a:bodyPr wrap="square">
              <a:spAutoFit/>
            </a:bodyPr>
            <a:lstStyle/>
            <a:p>
              <a:pPr algn="ctr"/>
              <a:r>
                <a:rPr lang="de-CH" b="1" dirty="0" err="1" smtClean="0">
                  <a:latin typeface="Arial" panose="020B0604020202020204" pitchFamily="34" charset="0"/>
                  <a:cs typeface="Arial" panose="020B0604020202020204" pitchFamily="34" charset="0"/>
                </a:rPr>
                <a:t>Less</a:t>
              </a:r>
              <a:r>
                <a:rPr lang="de-CH" b="1" dirty="0" smtClean="0">
                  <a:latin typeface="Arial" panose="020B0604020202020204" pitchFamily="34" charset="0"/>
                  <a:cs typeface="Arial" panose="020B0604020202020204" pitchFamily="34" charset="0"/>
                </a:rPr>
                <a:t> </a:t>
              </a:r>
              <a:r>
                <a:rPr lang="de-CH" sz="4800" b="1" dirty="0" smtClean="0">
                  <a:latin typeface="Arial" panose="020B0604020202020204" pitchFamily="34" charset="0"/>
                  <a:cs typeface="Arial" panose="020B0604020202020204" pitchFamily="34" charset="0"/>
                </a:rPr>
                <a:t>5% </a:t>
              </a:r>
              <a:endParaRPr lang="de-CH" b="1" dirty="0" smtClean="0">
                <a:latin typeface="Arial" panose="020B0604020202020204" pitchFamily="34" charset="0"/>
                <a:cs typeface="Arial" panose="020B0604020202020204" pitchFamily="34" charset="0"/>
              </a:endParaRPr>
            </a:p>
            <a:p>
              <a:pPr algn="ctr"/>
              <a:r>
                <a:rPr lang="de-CH" b="1" dirty="0" err="1" smtClean="0">
                  <a:latin typeface="Arial" panose="020B0604020202020204" pitchFamily="34" charset="0"/>
                  <a:cs typeface="Arial" panose="020B0604020202020204" pitchFamily="34" charset="0"/>
                </a:rPr>
                <a:t>of</a:t>
              </a:r>
              <a:r>
                <a:rPr lang="de-CH" b="1" dirty="0" smtClean="0">
                  <a:latin typeface="Arial" panose="020B0604020202020204" pitchFamily="34" charset="0"/>
                  <a:cs typeface="Arial" panose="020B0604020202020204" pitchFamily="34" charset="0"/>
                </a:rPr>
                <a:t> Rare </a:t>
              </a:r>
              <a:r>
                <a:rPr lang="de-CH" b="1" dirty="0" err="1" smtClean="0">
                  <a:latin typeface="Arial" panose="020B0604020202020204" pitchFamily="34" charset="0"/>
                  <a:cs typeface="Arial" panose="020B0604020202020204" pitchFamily="34" charset="0"/>
                </a:rPr>
                <a:t>Diseases</a:t>
              </a:r>
              <a:r>
                <a:rPr lang="de-CH" b="1" dirty="0" smtClean="0">
                  <a:latin typeface="Arial" panose="020B0604020202020204" pitchFamily="34" charset="0"/>
                  <a:cs typeface="Arial" panose="020B0604020202020204" pitchFamily="34" charset="0"/>
                </a:rPr>
                <a:t> </a:t>
              </a:r>
              <a:r>
                <a:rPr lang="de-CH" b="1" dirty="0" err="1" smtClean="0">
                  <a:latin typeface="Arial" panose="020B0604020202020204" pitchFamily="34" charset="0"/>
                  <a:cs typeface="Arial" panose="020B0604020202020204" pitchFamily="34" charset="0"/>
                </a:rPr>
                <a:t>have</a:t>
              </a:r>
              <a:r>
                <a:rPr lang="de-CH" b="1" dirty="0" smtClean="0">
                  <a:latin typeface="Arial" panose="020B0604020202020204" pitchFamily="34" charset="0"/>
                  <a:cs typeface="Arial" panose="020B0604020202020204" pitchFamily="34" charset="0"/>
                </a:rPr>
                <a:t> </a:t>
              </a:r>
              <a:r>
                <a:rPr lang="de-CH" b="1" dirty="0" err="1" smtClean="0">
                  <a:latin typeface="Arial" panose="020B0604020202020204" pitchFamily="34" charset="0"/>
                  <a:cs typeface="Arial" panose="020B0604020202020204" pitchFamily="34" charset="0"/>
                </a:rPr>
                <a:t>treatments</a:t>
              </a:r>
              <a:r>
                <a:rPr lang="de-CH" b="1" dirty="0" smtClean="0">
                  <a:latin typeface="Arial" panose="020B0604020202020204" pitchFamily="34" charset="0"/>
                  <a:cs typeface="Arial" panose="020B0604020202020204" pitchFamily="34" charset="0"/>
                </a:rPr>
                <a:t>. </a:t>
              </a:r>
              <a:endParaRPr lang="de-CH" b="1" dirty="0">
                <a:latin typeface="Arial" panose="020B0604020202020204" pitchFamily="34" charset="0"/>
                <a:cs typeface="Arial" panose="020B0604020202020204" pitchFamily="34" charset="0"/>
              </a:endParaRPr>
            </a:p>
          </p:txBody>
        </p:sp>
        <p:cxnSp>
          <p:nvCxnSpPr>
            <p:cNvPr id="23" name="Straight Arrow Connector 22"/>
            <p:cNvCxnSpPr>
              <a:stCxn id="15" idx="2"/>
            </p:cNvCxnSpPr>
            <p:nvPr/>
          </p:nvCxnSpPr>
          <p:spPr>
            <a:xfrm>
              <a:off x="7186781" y="2658984"/>
              <a:ext cx="0" cy="419496"/>
            </a:xfrm>
            <a:prstGeom prst="straightConnector1">
              <a:avLst/>
            </a:prstGeom>
            <a:ln w="57150">
              <a:solidFill>
                <a:schemeClr val="tx1"/>
              </a:solidFill>
              <a:tailEnd type="arrow"/>
            </a:ln>
          </p:spPr>
          <p:style>
            <a:lnRef idx="2">
              <a:schemeClr val="accent1"/>
            </a:lnRef>
            <a:fillRef idx="0">
              <a:schemeClr val="accent1"/>
            </a:fillRef>
            <a:effectRef idx="1">
              <a:schemeClr val="accent1"/>
            </a:effectRef>
            <a:fontRef idx="minor">
              <a:schemeClr val="tx1"/>
            </a:fontRef>
          </p:style>
        </p:cxnSp>
      </p:grpSp>
      <p:pic>
        <p:nvPicPr>
          <p:cNvPr id="12290" name="Picture 2" descr="Image result for children icon black and whi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9579" y="1607940"/>
            <a:ext cx="1807665" cy="180766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627032" y="3345041"/>
            <a:ext cx="3189308" cy="1384995"/>
          </a:xfrm>
          <a:prstGeom prst="rect">
            <a:avLst/>
          </a:prstGeom>
        </p:spPr>
        <p:txBody>
          <a:bodyPr wrap="square">
            <a:spAutoFit/>
          </a:bodyPr>
          <a:lstStyle/>
          <a:p>
            <a:pPr algn="ctr"/>
            <a:r>
              <a:rPr lang="en-US" b="1" dirty="0">
                <a:latin typeface="Arial" panose="020B0604020202020204" pitchFamily="34" charset="0"/>
                <a:cs typeface="Arial" panose="020B0604020202020204" pitchFamily="34" charset="0"/>
              </a:rPr>
              <a:t>Approximately </a:t>
            </a:r>
            <a:r>
              <a:rPr lang="en-US" sz="4800" b="1" dirty="0">
                <a:latin typeface="Arial" panose="020B0604020202020204" pitchFamily="34" charset="0"/>
                <a:cs typeface="Arial" panose="020B0604020202020204" pitchFamily="34" charset="0"/>
              </a:rPr>
              <a:t>50%</a:t>
            </a:r>
            <a:r>
              <a:rPr lang="en-US" b="1" dirty="0">
                <a:latin typeface="Arial" panose="020B0604020202020204" pitchFamily="34" charset="0"/>
                <a:cs typeface="Arial" panose="020B0604020202020204" pitchFamily="34" charset="0"/>
              </a:rPr>
              <a:t> of the people affected by rare diseases are children</a:t>
            </a:r>
            <a:endParaRPr lang="de-CH"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96232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sz="4000" b="1" dirty="0" err="1" smtClean="0">
                <a:latin typeface="Arial" panose="020B0604020202020204" pitchFamily="34" charset="0"/>
                <a:cs typeface="Arial" panose="020B0604020202020204" pitchFamily="34" charset="0"/>
              </a:rPr>
              <a:t>Characteristics</a:t>
            </a:r>
            <a:r>
              <a:rPr lang="es-ES" sz="4000" b="1" dirty="0" smtClean="0">
                <a:latin typeface="Arial" panose="020B0604020202020204" pitchFamily="34" charset="0"/>
                <a:cs typeface="Arial" panose="020B0604020202020204" pitchFamily="34" charset="0"/>
              </a:rPr>
              <a:t> of </a:t>
            </a:r>
            <a:r>
              <a:rPr lang="es-ES" sz="4000" b="1" dirty="0" err="1" smtClean="0">
                <a:latin typeface="Arial" panose="020B0604020202020204" pitchFamily="34" charset="0"/>
                <a:cs typeface="Arial" panose="020B0604020202020204" pitchFamily="34" charset="0"/>
              </a:rPr>
              <a:t>Rare</a:t>
            </a:r>
            <a:r>
              <a:rPr lang="es-ES" sz="4000" b="1" dirty="0" smtClean="0">
                <a:latin typeface="Arial" panose="020B0604020202020204" pitchFamily="34" charset="0"/>
                <a:cs typeface="Arial" panose="020B0604020202020204" pitchFamily="34" charset="0"/>
              </a:rPr>
              <a:t> </a:t>
            </a:r>
            <a:r>
              <a:rPr lang="es-ES" sz="4000" b="1" dirty="0" err="1" smtClean="0">
                <a:latin typeface="Arial" panose="020B0604020202020204" pitchFamily="34" charset="0"/>
                <a:cs typeface="Arial" panose="020B0604020202020204" pitchFamily="34" charset="0"/>
              </a:rPr>
              <a:t>Diseases</a:t>
            </a:r>
            <a:r>
              <a:rPr lang="es-ES" sz="4000" b="1" dirty="0" smtClean="0">
                <a:latin typeface="Arial" panose="020B0604020202020204" pitchFamily="34" charset="0"/>
                <a:cs typeface="Arial" panose="020B0604020202020204" pitchFamily="34" charset="0"/>
              </a:rPr>
              <a:t> (</a:t>
            </a:r>
            <a:r>
              <a:rPr lang="es-ES" sz="4000" b="1" dirty="0" err="1" smtClean="0">
                <a:latin typeface="Arial" panose="020B0604020202020204" pitchFamily="34" charset="0"/>
                <a:cs typeface="Arial" panose="020B0604020202020204" pitchFamily="34" charset="0"/>
              </a:rPr>
              <a:t>RDs</a:t>
            </a:r>
            <a:r>
              <a:rPr lang="es-ES" sz="4000" b="1" dirty="0" smtClean="0">
                <a:latin typeface="Arial" panose="020B0604020202020204" pitchFamily="34" charset="0"/>
                <a:cs typeface="Arial" panose="020B0604020202020204" pitchFamily="34" charset="0"/>
              </a:rPr>
              <a:t>) </a:t>
            </a:r>
            <a:endParaRPr lang="de-CH" sz="4000" b="1" dirty="0">
              <a:latin typeface="Arial" panose="020B0604020202020204" pitchFamily="34" charset="0"/>
              <a:cs typeface="Arial" panose="020B0604020202020204" pitchFamily="34" charset="0"/>
            </a:endParaRPr>
          </a:p>
        </p:txBody>
      </p:sp>
      <p:sp>
        <p:nvSpPr>
          <p:cNvPr id="4" name="Rectangle 3"/>
          <p:cNvSpPr/>
          <p:nvPr/>
        </p:nvSpPr>
        <p:spPr>
          <a:xfrm>
            <a:off x="655320" y="1417320"/>
            <a:ext cx="2590800" cy="1742440"/>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
        <p:nvSpPr>
          <p:cNvPr id="5" name="Rectangle 4"/>
          <p:cNvSpPr/>
          <p:nvPr/>
        </p:nvSpPr>
        <p:spPr>
          <a:xfrm>
            <a:off x="3246120" y="1417320"/>
            <a:ext cx="2590800" cy="1762760"/>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
        <p:nvSpPr>
          <p:cNvPr id="6" name="Rectangle 5"/>
          <p:cNvSpPr/>
          <p:nvPr/>
        </p:nvSpPr>
        <p:spPr>
          <a:xfrm>
            <a:off x="5836920" y="1417320"/>
            <a:ext cx="2590800" cy="1762760"/>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pic>
        <p:nvPicPr>
          <p:cNvPr id="10242"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b="12219"/>
          <a:stretch/>
        </p:blipFill>
        <p:spPr bwMode="auto">
          <a:xfrm>
            <a:off x="3358673" y="1710369"/>
            <a:ext cx="2365693" cy="120811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mage result for information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1894" y="3372326"/>
            <a:ext cx="1357947" cy="1357947"/>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Image result for microscope icon black and whi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2351" y="1453214"/>
            <a:ext cx="1073297" cy="154312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55319" y="3180080"/>
            <a:ext cx="2590800" cy="1742440"/>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
        <p:nvSpPr>
          <p:cNvPr id="18" name="Rectangle 17"/>
          <p:cNvSpPr/>
          <p:nvPr/>
        </p:nvSpPr>
        <p:spPr>
          <a:xfrm>
            <a:off x="3246120" y="3159760"/>
            <a:ext cx="2590800" cy="1762760"/>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
        <p:nvSpPr>
          <p:cNvPr id="19" name="Rectangle 18"/>
          <p:cNvSpPr/>
          <p:nvPr/>
        </p:nvSpPr>
        <p:spPr>
          <a:xfrm>
            <a:off x="5836920" y="3159760"/>
            <a:ext cx="2590800" cy="1762760"/>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pic>
        <p:nvPicPr>
          <p:cNvPr id="10250" name="Picture 10" descr="Related image"/>
          <p:cNvPicPr>
            <a:picLocks noChangeAspect="1" noChangeArrowheads="1"/>
          </p:cNvPicPr>
          <p:nvPr/>
        </p:nvPicPr>
        <p:blipFill rotWithShape="1">
          <a:blip r:embed="rId6">
            <a:extLst>
              <a:ext uri="{28A0092B-C50C-407E-A947-70E740481C1C}">
                <a14:useLocalDpi xmlns:a14="http://schemas.microsoft.com/office/drawing/2010/main" val="0"/>
              </a:ext>
            </a:extLst>
          </a:blip>
          <a:srcRect b="9835"/>
          <a:stretch/>
        </p:blipFill>
        <p:spPr bwMode="auto">
          <a:xfrm>
            <a:off x="3807782" y="3307317"/>
            <a:ext cx="1467475" cy="14879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74154" y="3400583"/>
            <a:ext cx="1329690" cy="1329690"/>
          </a:xfrm>
          <a:prstGeom prst="rect">
            <a:avLst/>
          </a:prstGeom>
        </p:spPr>
      </p:pic>
      <p:sp>
        <p:nvSpPr>
          <p:cNvPr id="32" name="AutoShape 18" descr="Image result for dispersion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33" name="Oval 32"/>
          <p:cNvSpPr/>
          <p:nvPr/>
        </p:nvSpPr>
        <p:spPr>
          <a:xfrm>
            <a:off x="1201894" y="1754188"/>
            <a:ext cx="200186" cy="21177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
        <p:nvSpPr>
          <p:cNvPr id="45" name="Oval 44"/>
          <p:cNvSpPr/>
          <p:nvPr/>
        </p:nvSpPr>
        <p:spPr>
          <a:xfrm>
            <a:off x="1636550" y="2545080"/>
            <a:ext cx="314169" cy="343721"/>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
        <p:nvSpPr>
          <p:cNvPr id="46" name="Oval 45"/>
          <p:cNvSpPr/>
          <p:nvPr/>
        </p:nvSpPr>
        <p:spPr>
          <a:xfrm>
            <a:off x="1101801" y="2439194"/>
            <a:ext cx="200186" cy="21177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
        <p:nvSpPr>
          <p:cNvPr id="47" name="Oval 46"/>
          <p:cNvSpPr/>
          <p:nvPr/>
        </p:nvSpPr>
        <p:spPr>
          <a:xfrm>
            <a:off x="1586503" y="1965960"/>
            <a:ext cx="100093" cy="137954"/>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
        <p:nvSpPr>
          <p:cNvPr id="48" name="Oval 47"/>
          <p:cNvSpPr/>
          <p:nvPr/>
        </p:nvSpPr>
        <p:spPr>
          <a:xfrm>
            <a:off x="2849880" y="2118360"/>
            <a:ext cx="100093" cy="137954"/>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
        <p:nvSpPr>
          <p:cNvPr id="49" name="Oval 48"/>
          <p:cNvSpPr/>
          <p:nvPr/>
        </p:nvSpPr>
        <p:spPr>
          <a:xfrm>
            <a:off x="2245672" y="2349128"/>
            <a:ext cx="314169" cy="343721"/>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
        <p:nvSpPr>
          <p:cNvPr id="50" name="Oval 49"/>
          <p:cNvSpPr/>
          <p:nvPr/>
        </p:nvSpPr>
        <p:spPr>
          <a:xfrm>
            <a:off x="2551188" y="1860868"/>
            <a:ext cx="200186" cy="21177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cxnSp>
        <p:nvCxnSpPr>
          <p:cNvPr id="35" name="Straight Arrow Connector 34"/>
          <p:cNvCxnSpPr/>
          <p:nvPr/>
        </p:nvCxnSpPr>
        <p:spPr>
          <a:xfrm>
            <a:off x="2751374" y="2545080"/>
            <a:ext cx="148552" cy="343721"/>
          </a:xfrm>
          <a:prstGeom prst="straightConnector1">
            <a:avLst/>
          </a:prstGeom>
          <a:ln w="762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flipH="1">
            <a:off x="856167" y="2103914"/>
            <a:ext cx="445820" cy="320834"/>
          </a:xfrm>
          <a:prstGeom prst="straightConnector1">
            <a:avLst/>
          </a:prstGeom>
          <a:ln w="762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V="1">
            <a:off x="1958040" y="1940335"/>
            <a:ext cx="392383" cy="94602"/>
          </a:xfrm>
          <a:prstGeom prst="straightConnector1">
            <a:avLst/>
          </a:prstGeom>
          <a:ln w="762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7" name="Oval 56"/>
          <p:cNvSpPr/>
          <p:nvPr/>
        </p:nvSpPr>
        <p:spPr>
          <a:xfrm>
            <a:off x="1895628" y="2227422"/>
            <a:ext cx="200186" cy="21177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
        <p:nvSpPr>
          <p:cNvPr id="58" name="Oval 57"/>
          <p:cNvSpPr/>
          <p:nvPr/>
        </p:nvSpPr>
        <p:spPr>
          <a:xfrm>
            <a:off x="2270760" y="1600200"/>
            <a:ext cx="100093" cy="137954"/>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673491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b="1" dirty="0" err="1">
                <a:latin typeface="Arial" panose="020B0604020202020204" pitchFamily="34" charset="0"/>
                <a:cs typeface="Arial" panose="020B0604020202020204" pitchFamily="34" charset="0"/>
              </a:rPr>
              <a:t>Characteristics</a:t>
            </a:r>
            <a:r>
              <a:rPr lang="es-ES" b="1" dirty="0">
                <a:latin typeface="Arial" panose="020B0604020202020204" pitchFamily="34" charset="0"/>
                <a:cs typeface="Arial" panose="020B0604020202020204" pitchFamily="34" charset="0"/>
              </a:rPr>
              <a:t> of </a:t>
            </a:r>
            <a:r>
              <a:rPr lang="es-ES" b="1" dirty="0" err="1">
                <a:latin typeface="Arial" panose="020B0604020202020204" pitchFamily="34" charset="0"/>
                <a:cs typeface="Arial" panose="020B0604020202020204" pitchFamily="34" charset="0"/>
              </a:rPr>
              <a:t>Rare</a:t>
            </a:r>
            <a:r>
              <a:rPr lang="es-ES" b="1" dirty="0">
                <a:latin typeface="Arial" panose="020B0604020202020204" pitchFamily="34" charset="0"/>
                <a:cs typeface="Arial" panose="020B0604020202020204" pitchFamily="34" charset="0"/>
              </a:rPr>
              <a:t> </a:t>
            </a:r>
            <a:r>
              <a:rPr lang="es-ES" b="1" dirty="0" err="1">
                <a:latin typeface="Arial" panose="020B0604020202020204" pitchFamily="34" charset="0"/>
                <a:cs typeface="Arial" panose="020B0604020202020204" pitchFamily="34" charset="0"/>
              </a:rPr>
              <a:t>Diseases</a:t>
            </a:r>
            <a:r>
              <a:rPr lang="es-ES" b="1" dirty="0">
                <a:latin typeface="Arial" panose="020B0604020202020204" pitchFamily="34" charset="0"/>
                <a:cs typeface="Arial" panose="020B0604020202020204" pitchFamily="34" charset="0"/>
              </a:rPr>
              <a:t> (</a:t>
            </a:r>
            <a:r>
              <a:rPr lang="es-ES" b="1" dirty="0" err="1">
                <a:latin typeface="Arial" panose="020B0604020202020204" pitchFamily="34" charset="0"/>
                <a:cs typeface="Arial" panose="020B0604020202020204" pitchFamily="34" charset="0"/>
              </a:rPr>
              <a:t>RDs</a:t>
            </a:r>
            <a:r>
              <a:rPr lang="es-ES" b="1" dirty="0">
                <a:latin typeface="Arial" panose="020B0604020202020204" pitchFamily="34" charset="0"/>
                <a:cs typeface="Arial" panose="020B0604020202020204" pitchFamily="34" charset="0"/>
              </a:rPr>
              <a:t>) </a:t>
            </a:r>
            <a:endParaRPr lang="de-CH" dirty="0"/>
          </a:p>
        </p:txBody>
      </p:sp>
      <p:cxnSp>
        <p:nvCxnSpPr>
          <p:cNvPr id="4" name="Straight Connector 3"/>
          <p:cNvCxnSpPr/>
          <p:nvPr/>
        </p:nvCxnSpPr>
        <p:spPr>
          <a:xfrm>
            <a:off x="4093016" y="1270057"/>
            <a:ext cx="10886" cy="3563200"/>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sp>
        <p:nvSpPr>
          <p:cNvPr id="7" name="Content Placeholder 3"/>
          <p:cNvSpPr txBox="1">
            <a:spLocks/>
          </p:cNvSpPr>
          <p:nvPr/>
        </p:nvSpPr>
        <p:spPr>
          <a:xfrm>
            <a:off x="359238" y="1380788"/>
            <a:ext cx="4040188" cy="1623673"/>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800" dirty="0" smtClean="0">
                <a:latin typeface="Arial" panose="020B0604020202020204" pitchFamily="34" charset="0"/>
                <a:cs typeface="Arial" panose="020B0604020202020204" pitchFamily="34" charset="0"/>
              </a:rPr>
              <a:t>Cystic Fibrosis (CF)</a:t>
            </a:r>
          </a:p>
          <a:p>
            <a:r>
              <a:rPr lang="en-GB" sz="1800" dirty="0" smtClean="0">
                <a:latin typeface="Arial" panose="020B0604020202020204" pitchFamily="34" charset="0"/>
                <a:cs typeface="Arial" panose="020B0604020202020204" pitchFamily="34" charset="0"/>
              </a:rPr>
              <a:t>Duchenne Muscular Dystrophy (DMD)</a:t>
            </a:r>
          </a:p>
          <a:p>
            <a:r>
              <a:rPr lang="en-GB" sz="1800" dirty="0" smtClean="0">
                <a:latin typeface="Arial" panose="020B0604020202020204" pitchFamily="34" charset="0"/>
                <a:cs typeface="Arial" panose="020B0604020202020204" pitchFamily="34" charset="0"/>
              </a:rPr>
              <a:t>Haemophilia</a:t>
            </a:r>
          </a:p>
          <a:p>
            <a:r>
              <a:rPr lang="en-GB" sz="1800" dirty="0" smtClean="0">
                <a:latin typeface="Arial" panose="020B0604020202020204" pitchFamily="34" charset="0"/>
                <a:cs typeface="Arial" panose="020B0604020202020204" pitchFamily="34" charset="0"/>
              </a:rPr>
              <a:t>Phenylketonuria (PKU)</a:t>
            </a:r>
          </a:p>
        </p:txBody>
      </p:sp>
      <p:sp>
        <p:nvSpPr>
          <p:cNvPr id="8" name="Content Placeholder 5"/>
          <p:cNvSpPr txBox="1">
            <a:spLocks/>
          </p:cNvSpPr>
          <p:nvPr/>
        </p:nvSpPr>
        <p:spPr>
          <a:xfrm>
            <a:off x="4253139" y="1368205"/>
            <a:ext cx="4498973" cy="148173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800" dirty="0" smtClean="0">
                <a:latin typeface="Arial" panose="020B0604020202020204" pitchFamily="34" charset="0"/>
                <a:cs typeface="Arial" panose="020B0604020202020204" pitchFamily="34" charset="0"/>
              </a:rPr>
              <a:t>Primary ciliary dyskinesia</a:t>
            </a:r>
          </a:p>
          <a:p>
            <a:r>
              <a:rPr lang="en-GB" sz="1800" dirty="0" smtClean="0">
                <a:latin typeface="Arial" panose="020B0604020202020204" pitchFamily="34" charset="0"/>
                <a:cs typeface="Arial" panose="020B0604020202020204" pitchFamily="34" charset="0"/>
              </a:rPr>
              <a:t>Darier disease</a:t>
            </a:r>
          </a:p>
          <a:p>
            <a:r>
              <a:rPr lang="en-GB" sz="1800" dirty="0" smtClean="0">
                <a:latin typeface="Arial" panose="020B0604020202020204" pitchFamily="34" charset="0"/>
                <a:cs typeface="Arial" panose="020B0604020202020204" pitchFamily="34" charset="0"/>
              </a:rPr>
              <a:t>Smith-</a:t>
            </a:r>
            <a:r>
              <a:rPr lang="en-GB" sz="1800" dirty="0" err="1" smtClean="0">
                <a:latin typeface="Arial" panose="020B0604020202020204" pitchFamily="34" charset="0"/>
                <a:cs typeface="Arial" panose="020B0604020202020204" pitchFamily="34" charset="0"/>
              </a:rPr>
              <a:t>Lemli</a:t>
            </a:r>
            <a:r>
              <a:rPr lang="en-GB" sz="1800" dirty="0" smtClean="0">
                <a:latin typeface="Arial" panose="020B0604020202020204" pitchFamily="34" charset="0"/>
                <a:cs typeface="Arial" panose="020B0604020202020204" pitchFamily="34" charset="0"/>
              </a:rPr>
              <a:t>-</a:t>
            </a:r>
            <a:r>
              <a:rPr lang="en-GB" sz="1800" dirty="0" err="1" smtClean="0">
                <a:latin typeface="Arial" panose="020B0604020202020204" pitchFamily="34" charset="0"/>
                <a:cs typeface="Arial" panose="020B0604020202020204" pitchFamily="34" charset="0"/>
              </a:rPr>
              <a:t>Opitz</a:t>
            </a:r>
            <a:r>
              <a:rPr lang="en-GB" sz="1800" dirty="0" smtClean="0">
                <a:latin typeface="Arial" panose="020B0604020202020204" pitchFamily="34" charset="0"/>
                <a:cs typeface="Arial" panose="020B0604020202020204" pitchFamily="34" charset="0"/>
              </a:rPr>
              <a:t> syndrome </a:t>
            </a:r>
          </a:p>
          <a:p>
            <a:r>
              <a:rPr lang="en-GB" sz="1800" dirty="0" smtClean="0">
                <a:latin typeface="Arial" panose="020B0604020202020204" pitchFamily="34" charset="0"/>
                <a:cs typeface="Arial" panose="020B0604020202020204" pitchFamily="34" charset="0"/>
              </a:rPr>
              <a:t>Usher syndrome</a:t>
            </a:r>
          </a:p>
        </p:txBody>
      </p:sp>
      <p:sp>
        <p:nvSpPr>
          <p:cNvPr id="11" name="Content Placeholder 3"/>
          <p:cNvSpPr txBox="1">
            <a:spLocks/>
          </p:cNvSpPr>
          <p:nvPr/>
        </p:nvSpPr>
        <p:spPr>
          <a:xfrm>
            <a:off x="359238" y="3178637"/>
            <a:ext cx="4040188" cy="153488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CH" sz="1800" dirty="0" smtClean="0">
                <a:latin typeface="Arial" panose="020B0604020202020204" pitchFamily="34" charset="0"/>
                <a:cs typeface="Arial" panose="020B0604020202020204" pitchFamily="34" charset="0"/>
              </a:rPr>
              <a:t>Retinitis </a:t>
            </a:r>
            <a:r>
              <a:rPr lang="de-CH" sz="1800" dirty="0" err="1" smtClean="0">
                <a:latin typeface="Arial" panose="020B0604020202020204" pitchFamily="34" charset="0"/>
                <a:cs typeface="Arial" panose="020B0604020202020204" pitchFamily="34" charset="0"/>
              </a:rPr>
              <a:t>Pigmentosa</a:t>
            </a:r>
            <a:endParaRPr lang="de-CH" sz="1800" dirty="0" smtClean="0">
              <a:latin typeface="Arial" panose="020B0604020202020204" pitchFamily="34" charset="0"/>
              <a:cs typeface="Arial" panose="020B0604020202020204" pitchFamily="34" charset="0"/>
            </a:endParaRPr>
          </a:p>
          <a:p>
            <a:r>
              <a:rPr lang="de-CH" sz="1800" dirty="0" err="1" smtClean="0">
                <a:latin typeface="Arial" panose="020B0604020202020204" pitchFamily="34" charset="0"/>
                <a:cs typeface="Arial" panose="020B0604020202020204" pitchFamily="34" charset="0"/>
              </a:rPr>
              <a:t>Behçet’s</a:t>
            </a:r>
            <a:r>
              <a:rPr lang="de-CH" sz="1800" dirty="0" smtClean="0">
                <a:latin typeface="Arial" panose="020B0604020202020204" pitchFamily="34" charset="0"/>
                <a:cs typeface="Arial" panose="020B0604020202020204" pitchFamily="34" charset="0"/>
              </a:rPr>
              <a:t> </a:t>
            </a:r>
            <a:r>
              <a:rPr lang="de-CH" sz="1800" dirty="0" err="1" smtClean="0">
                <a:latin typeface="Arial" panose="020B0604020202020204" pitchFamily="34" charset="0"/>
                <a:cs typeface="Arial" panose="020B0604020202020204" pitchFamily="34" charset="0"/>
              </a:rPr>
              <a:t>Disease</a:t>
            </a:r>
            <a:endParaRPr lang="de-CH" sz="1800" dirty="0" smtClean="0">
              <a:latin typeface="Arial" panose="020B0604020202020204" pitchFamily="34" charset="0"/>
              <a:cs typeface="Arial" panose="020B0604020202020204" pitchFamily="34" charset="0"/>
            </a:endParaRPr>
          </a:p>
          <a:p>
            <a:r>
              <a:rPr lang="de-CH" sz="1800" dirty="0" err="1" smtClean="0">
                <a:latin typeface="Arial" panose="020B0604020202020204" pitchFamily="34" charset="0"/>
                <a:cs typeface="Arial" panose="020B0604020202020204" pitchFamily="34" charset="0"/>
              </a:rPr>
              <a:t>Stargardt</a:t>
            </a:r>
            <a:r>
              <a:rPr lang="de-CH" sz="1800" dirty="0" smtClean="0">
                <a:latin typeface="Arial" panose="020B0604020202020204" pitchFamily="34" charset="0"/>
                <a:cs typeface="Arial" panose="020B0604020202020204" pitchFamily="34" charset="0"/>
              </a:rPr>
              <a:t> </a:t>
            </a:r>
            <a:r>
              <a:rPr lang="de-CH" sz="1800" dirty="0" err="1" smtClean="0">
                <a:latin typeface="Arial" panose="020B0604020202020204" pitchFamily="34" charset="0"/>
                <a:cs typeface="Arial" panose="020B0604020202020204" pitchFamily="34" charset="0"/>
              </a:rPr>
              <a:t>Disease</a:t>
            </a:r>
            <a:endParaRPr lang="de-CH" sz="1800" dirty="0" smtClean="0">
              <a:latin typeface="Arial" panose="020B0604020202020204" pitchFamily="34" charset="0"/>
              <a:cs typeface="Arial" panose="020B0604020202020204" pitchFamily="34" charset="0"/>
            </a:endParaRPr>
          </a:p>
          <a:p>
            <a:r>
              <a:rPr lang="de-CH" sz="1800" dirty="0" err="1" smtClean="0">
                <a:latin typeface="Arial" panose="020B0604020202020204" pitchFamily="34" charset="0"/>
                <a:cs typeface="Arial" panose="020B0604020202020204" pitchFamily="34" charset="0"/>
              </a:rPr>
              <a:t>Usher</a:t>
            </a:r>
            <a:r>
              <a:rPr lang="de-CH" sz="1800" dirty="0" smtClean="0">
                <a:latin typeface="Arial" panose="020B0604020202020204" pitchFamily="34" charset="0"/>
                <a:cs typeface="Arial" panose="020B0604020202020204" pitchFamily="34" charset="0"/>
              </a:rPr>
              <a:t> Syndrome</a:t>
            </a:r>
          </a:p>
          <a:p>
            <a:endParaRPr lang="de-CH" sz="2400" dirty="0"/>
          </a:p>
        </p:txBody>
      </p:sp>
      <p:cxnSp>
        <p:nvCxnSpPr>
          <p:cNvPr id="13" name="Straight Connector 12"/>
          <p:cNvCxnSpPr/>
          <p:nvPr/>
        </p:nvCxnSpPr>
        <p:spPr>
          <a:xfrm>
            <a:off x="217714" y="2939145"/>
            <a:ext cx="8610600" cy="0"/>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Content Placeholder 5"/>
          <p:cNvSpPr txBox="1">
            <a:spLocks/>
          </p:cNvSpPr>
          <p:nvPr/>
        </p:nvSpPr>
        <p:spPr>
          <a:xfrm>
            <a:off x="4253139" y="3166054"/>
            <a:ext cx="4971413" cy="1828796"/>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CH" sz="1800" dirty="0" err="1" smtClean="0">
                <a:latin typeface="Arial" panose="020B0604020202020204" pitchFamily="34" charset="0"/>
                <a:cs typeface="Arial" panose="020B0604020202020204" pitchFamily="34" charset="0"/>
              </a:rPr>
              <a:t>Idiopathic</a:t>
            </a:r>
            <a:r>
              <a:rPr lang="de-CH" sz="1800" dirty="0" smtClean="0">
                <a:latin typeface="Arial" panose="020B0604020202020204" pitchFamily="34" charset="0"/>
                <a:cs typeface="Arial" panose="020B0604020202020204" pitchFamily="34" charset="0"/>
              </a:rPr>
              <a:t> </a:t>
            </a:r>
            <a:r>
              <a:rPr lang="de-CH" sz="1800" dirty="0" err="1" smtClean="0">
                <a:latin typeface="Arial" panose="020B0604020202020204" pitchFamily="34" charset="0"/>
                <a:cs typeface="Arial" panose="020B0604020202020204" pitchFamily="34" charset="0"/>
              </a:rPr>
              <a:t>Intracranial</a:t>
            </a:r>
            <a:r>
              <a:rPr lang="de-CH" sz="1800" dirty="0" smtClean="0">
                <a:latin typeface="Arial" panose="020B0604020202020204" pitchFamily="34" charset="0"/>
                <a:cs typeface="Arial" panose="020B0604020202020204" pitchFamily="34" charset="0"/>
              </a:rPr>
              <a:t> Hypertension</a:t>
            </a:r>
          </a:p>
          <a:p>
            <a:r>
              <a:rPr lang="es-ES" sz="1800" dirty="0" err="1" smtClean="0">
                <a:latin typeface="Arial" panose="020B0604020202020204" pitchFamily="34" charset="0"/>
                <a:cs typeface="Arial" panose="020B0604020202020204" pitchFamily="34" charset="0"/>
              </a:rPr>
              <a:t>Leber</a:t>
            </a:r>
            <a:r>
              <a:rPr lang="es-ES" sz="1800" dirty="0" smtClean="0">
                <a:latin typeface="Arial" panose="020B0604020202020204" pitchFamily="34" charset="0"/>
                <a:cs typeface="Arial" panose="020B0604020202020204" pitchFamily="34" charset="0"/>
              </a:rPr>
              <a:t> </a:t>
            </a:r>
            <a:r>
              <a:rPr lang="es-ES" sz="1800" dirty="0" err="1" smtClean="0">
                <a:latin typeface="Arial" panose="020B0604020202020204" pitchFamily="34" charset="0"/>
                <a:cs typeface="Arial" panose="020B0604020202020204" pitchFamily="34" charset="0"/>
              </a:rPr>
              <a:t>Hereditary</a:t>
            </a:r>
            <a:r>
              <a:rPr lang="es-ES" sz="1800" dirty="0" smtClean="0">
                <a:latin typeface="Arial" panose="020B0604020202020204" pitchFamily="34" charset="0"/>
                <a:cs typeface="Arial" panose="020B0604020202020204" pitchFamily="34" charset="0"/>
              </a:rPr>
              <a:t> </a:t>
            </a:r>
            <a:r>
              <a:rPr lang="es-ES" sz="1800" dirty="0" err="1" smtClean="0">
                <a:latin typeface="Arial" panose="020B0604020202020204" pitchFamily="34" charset="0"/>
                <a:cs typeface="Arial" panose="020B0604020202020204" pitchFamily="34" charset="0"/>
              </a:rPr>
              <a:t>Optic</a:t>
            </a:r>
            <a:r>
              <a:rPr lang="es-ES" sz="1800" dirty="0" smtClean="0">
                <a:latin typeface="Arial" panose="020B0604020202020204" pitchFamily="34" charset="0"/>
                <a:cs typeface="Arial" panose="020B0604020202020204" pitchFamily="34" charset="0"/>
              </a:rPr>
              <a:t> </a:t>
            </a:r>
            <a:r>
              <a:rPr lang="es-ES" sz="1800" dirty="0" err="1" smtClean="0">
                <a:latin typeface="Arial" panose="020B0604020202020204" pitchFamily="34" charset="0"/>
                <a:cs typeface="Arial" panose="020B0604020202020204" pitchFamily="34" charset="0"/>
              </a:rPr>
              <a:t>Neuropathy</a:t>
            </a:r>
            <a:r>
              <a:rPr lang="es-ES" sz="1800" dirty="0" smtClean="0">
                <a:latin typeface="Arial" panose="020B0604020202020204" pitchFamily="34" charset="0"/>
                <a:cs typeface="Arial" panose="020B0604020202020204" pitchFamily="34" charset="0"/>
              </a:rPr>
              <a:t> (LHON) </a:t>
            </a:r>
            <a:endParaRPr lang="de-CH" sz="1800" dirty="0" smtClean="0">
              <a:latin typeface="Arial" panose="020B0604020202020204" pitchFamily="34" charset="0"/>
              <a:cs typeface="Arial" panose="020B0604020202020204" pitchFamily="34" charset="0"/>
            </a:endParaRPr>
          </a:p>
          <a:p>
            <a:r>
              <a:rPr lang="de-CH" sz="1800" dirty="0" err="1" smtClean="0">
                <a:latin typeface="Arial" panose="020B0604020202020204" pitchFamily="34" charset="0"/>
                <a:cs typeface="Arial" panose="020B0604020202020204" pitchFamily="34" charset="0"/>
              </a:rPr>
              <a:t>Bietti’s</a:t>
            </a:r>
            <a:r>
              <a:rPr lang="de-CH" sz="1800" dirty="0" smtClean="0">
                <a:latin typeface="Arial" panose="020B0604020202020204" pitchFamily="34" charset="0"/>
                <a:cs typeface="Arial" panose="020B0604020202020204" pitchFamily="34" charset="0"/>
              </a:rPr>
              <a:t> </a:t>
            </a:r>
            <a:r>
              <a:rPr lang="de-CH" sz="1800" dirty="0" err="1" smtClean="0">
                <a:latin typeface="Arial" panose="020B0604020202020204" pitchFamily="34" charset="0"/>
                <a:cs typeface="Arial" panose="020B0604020202020204" pitchFamily="34" charset="0"/>
              </a:rPr>
              <a:t>Crystalline</a:t>
            </a:r>
            <a:r>
              <a:rPr lang="de-CH" sz="1800" dirty="0" smtClean="0">
                <a:latin typeface="Arial" panose="020B0604020202020204" pitchFamily="34" charset="0"/>
                <a:cs typeface="Arial" panose="020B0604020202020204" pitchFamily="34" charset="0"/>
              </a:rPr>
              <a:t> </a:t>
            </a:r>
            <a:r>
              <a:rPr lang="de-CH" sz="1800" dirty="0" err="1" smtClean="0">
                <a:latin typeface="Arial" panose="020B0604020202020204" pitchFamily="34" charset="0"/>
                <a:cs typeface="Arial" panose="020B0604020202020204" pitchFamily="34" charset="0"/>
              </a:rPr>
              <a:t>Dystrophy</a:t>
            </a:r>
            <a:endParaRPr lang="de-CH" sz="1800" dirty="0" smtClean="0">
              <a:latin typeface="Arial" panose="020B0604020202020204" pitchFamily="34" charset="0"/>
              <a:cs typeface="Arial" panose="020B0604020202020204" pitchFamily="34" charset="0"/>
            </a:endParaRPr>
          </a:p>
          <a:p>
            <a:r>
              <a:rPr lang="de-CH" sz="1800" dirty="0" err="1" smtClean="0">
                <a:latin typeface="Arial" panose="020B0604020202020204" pitchFamily="34" charset="0"/>
                <a:cs typeface="Arial" panose="020B0604020202020204" pitchFamily="34" charset="0"/>
              </a:rPr>
              <a:t>Uveal</a:t>
            </a:r>
            <a:r>
              <a:rPr lang="de-CH" sz="1800" dirty="0" smtClean="0">
                <a:latin typeface="Arial" panose="020B0604020202020204" pitchFamily="34" charset="0"/>
                <a:cs typeface="Arial" panose="020B0604020202020204" pitchFamily="34" charset="0"/>
              </a:rPr>
              <a:t> </a:t>
            </a:r>
            <a:r>
              <a:rPr lang="de-CH" sz="1800" dirty="0" err="1" smtClean="0">
                <a:latin typeface="Arial" panose="020B0604020202020204" pitchFamily="34" charset="0"/>
                <a:cs typeface="Arial" panose="020B0604020202020204" pitchFamily="34" charset="0"/>
              </a:rPr>
              <a:t>Coloboma</a:t>
            </a:r>
            <a:endParaRPr lang="de-CH" sz="1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2314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sz="4000" b="1" dirty="0">
                <a:latin typeface="Arial" panose="020B0604020202020204" pitchFamily="34" charset="0"/>
                <a:cs typeface="Arial" panose="020B0604020202020204" pitchFamily="34" charset="0"/>
              </a:rPr>
              <a:t>Key </a:t>
            </a:r>
            <a:r>
              <a:rPr lang="es-ES" sz="4000" b="1" dirty="0" err="1">
                <a:latin typeface="Arial" panose="020B0604020202020204" pitchFamily="34" charset="0"/>
                <a:cs typeface="Arial" panose="020B0604020202020204" pitchFamily="34" charset="0"/>
              </a:rPr>
              <a:t>message</a:t>
            </a:r>
            <a:r>
              <a:rPr lang="es-ES" sz="4000" b="1" dirty="0">
                <a:latin typeface="Arial" panose="020B0604020202020204" pitchFamily="34" charset="0"/>
                <a:cs typeface="Arial" panose="020B0604020202020204" pitchFamily="34" charset="0"/>
              </a:rPr>
              <a:t> 2</a:t>
            </a:r>
            <a:endParaRPr lang="de-CH" sz="4000" dirty="0"/>
          </a:p>
        </p:txBody>
      </p:sp>
      <p:sp>
        <p:nvSpPr>
          <p:cNvPr id="3" name="Content Placeholder 2"/>
          <p:cNvSpPr>
            <a:spLocks noGrp="1"/>
          </p:cNvSpPr>
          <p:nvPr>
            <p:ph idx="1"/>
          </p:nvPr>
        </p:nvSpPr>
        <p:spPr/>
        <p:txBody>
          <a:bodyPr>
            <a:normAutofit/>
          </a:bodyPr>
          <a:lstStyle/>
          <a:p>
            <a:r>
              <a:rPr lang="es-ES" sz="2800" dirty="0" err="1" smtClean="0">
                <a:latin typeface="Arial" panose="020B0604020202020204" pitchFamily="34" charset="0"/>
                <a:cs typeface="Arial" panose="020B0604020202020204" pitchFamily="34" charset="0"/>
              </a:rPr>
              <a:t>Tackling</a:t>
            </a:r>
            <a:r>
              <a:rPr lang="es-ES" sz="2800" dirty="0" smtClean="0">
                <a:latin typeface="Arial" panose="020B0604020202020204" pitchFamily="34" charset="0"/>
                <a:cs typeface="Arial" panose="020B0604020202020204" pitchFamily="34" charset="0"/>
              </a:rPr>
              <a:t> </a:t>
            </a:r>
            <a:r>
              <a:rPr lang="es-ES" sz="2800" dirty="0" err="1" smtClean="0">
                <a:latin typeface="Arial" panose="020B0604020202020204" pitchFamily="34" charset="0"/>
                <a:cs typeface="Arial" panose="020B0604020202020204" pitchFamily="34" charset="0"/>
              </a:rPr>
              <a:t>Rare</a:t>
            </a:r>
            <a:r>
              <a:rPr lang="es-ES" sz="2800" dirty="0" smtClean="0">
                <a:latin typeface="Arial" panose="020B0604020202020204" pitchFamily="34" charset="0"/>
                <a:cs typeface="Arial" panose="020B0604020202020204" pitchFamily="34" charset="0"/>
              </a:rPr>
              <a:t> </a:t>
            </a:r>
            <a:r>
              <a:rPr lang="es-ES" sz="2800" dirty="0" err="1" smtClean="0">
                <a:latin typeface="Arial" panose="020B0604020202020204" pitchFamily="34" charset="0"/>
                <a:cs typeface="Arial" panose="020B0604020202020204" pitchFamily="34" charset="0"/>
              </a:rPr>
              <a:t>Diseases</a:t>
            </a:r>
            <a:r>
              <a:rPr lang="es-ES" sz="2800" dirty="0" smtClean="0">
                <a:latin typeface="Arial" panose="020B0604020202020204" pitchFamily="34" charset="0"/>
                <a:cs typeface="Arial" panose="020B0604020202020204" pitchFamily="34" charset="0"/>
              </a:rPr>
              <a:t> </a:t>
            </a:r>
            <a:r>
              <a:rPr lang="es-ES" sz="2800" dirty="0" err="1" smtClean="0">
                <a:latin typeface="Arial" panose="020B0604020202020204" pitchFamily="34" charset="0"/>
                <a:cs typeface="Arial" panose="020B0604020202020204" pitchFamily="34" charset="0"/>
              </a:rPr>
              <a:t>requires</a:t>
            </a:r>
            <a:r>
              <a:rPr lang="es-ES" sz="2800" dirty="0" smtClean="0">
                <a:latin typeface="Arial" panose="020B0604020202020204" pitchFamily="34" charset="0"/>
                <a:cs typeface="Arial" panose="020B0604020202020204" pitchFamily="34" charset="0"/>
              </a:rPr>
              <a:t> </a:t>
            </a:r>
            <a:r>
              <a:rPr lang="es-ES" sz="2800" dirty="0" err="1" smtClean="0">
                <a:latin typeface="Arial" panose="020B0604020202020204" pitchFamily="34" charset="0"/>
                <a:cs typeface="Arial" panose="020B0604020202020204" pitchFamily="34" charset="0"/>
              </a:rPr>
              <a:t>innovative</a:t>
            </a:r>
            <a:r>
              <a:rPr lang="es-ES" sz="2800" dirty="0" smtClean="0">
                <a:latin typeface="Arial" panose="020B0604020202020204" pitchFamily="34" charset="0"/>
                <a:cs typeface="Arial" panose="020B0604020202020204" pitchFamily="34" charset="0"/>
              </a:rPr>
              <a:t> </a:t>
            </a:r>
            <a:r>
              <a:rPr lang="es-ES" sz="2800" dirty="0" err="1" smtClean="0">
                <a:latin typeface="Arial" panose="020B0604020202020204" pitchFamily="34" charset="0"/>
                <a:cs typeface="Arial" panose="020B0604020202020204" pitchFamily="34" charset="0"/>
              </a:rPr>
              <a:t>thinking</a:t>
            </a:r>
            <a:r>
              <a:rPr lang="es-ES" sz="2800" dirty="0" smtClean="0">
                <a:latin typeface="Arial" panose="020B0604020202020204" pitchFamily="34" charset="0"/>
                <a:cs typeface="Arial" panose="020B0604020202020204" pitchFamily="34" charset="0"/>
              </a:rPr>
              <a:t> and </a:t>
            </a:r>
            <a:r>
              <a:rPr lang="es-ES" sz="2800" dirty="0" err="1" smtClean="0">
                <a:latin typeface="Arial" panose="020B0604020202020204" pitchFamily="34" charset="0"/>
                <a:cs typeface="Arial" panose="020B0604020202020204" pitchFamily="34" charset="0"/>
              </a:rPr>
              <a:t>collaborative</a:t>
            </a:r>
            <a:r>
              <a:rPr lang="es-ES" sz="2800" dirty="0" smtClean="0">
                <a:latin typeface="Arial" panose="020B0604020202020204" pitchFamily="34" charset="0"/>
                <a:cs typeface="Arial" panose="020B0604020202020204" pitchFamily="34" charset="0"/>
              </a:rPr>
              <a:t> </a:t>
            </a:r>
            <a:r>
              <a:rPr lang="es-ES" sz="2800" dirty="0" err="1" smtClean="0">
                <a:latin typeface="Arial" panose="020B0604020202020204" pitchFamily="34" charset="0"/>
                <a:cs typeface="Arial" panose="020B0604020202020204" pitchFamily="34" charset="0"/>
              </a:rPr>
              <a:t>approach</a:t>
            </a:r>
            <a:r>
              <a:rPr lang="es-ES" sz="2800" dirty="0" smtClean="0">
                <a:latin typeface="Arial" panose="020B0604020202020204" pitchFamily="34" charset="0"/>
                <a:cs typeface="Arial" panose="020B0604020202020204" pitchFamily="34" charset="0"/>
              </a:rPr>
              <a:t>.  </a:t>
            </a:r>
            <a:endParaRPr lang="de-CH" sz="2800" dirty="0">
              <a:latin typeface="Arial" panose="020B0604020202020204" pitchFamily="34" charset="0"/>
              <a:cs typeface="Arial" panose="020B0604020202020204" pitchFamily="34" charset="0"/>
            </a:endParaRPr>
          </a:p>
        </p:txBody>
      </p:sp>
      <p:pic>
        <p:nvPicPr>
          <p:cNvPr id="33794" name="Picture 2" descr="Image result for IRDiRC rare"/>
          <p:cNvPicPr>
            <a:picLocks noChangeAspect="1" noChangeArrowheads="1"/>
          </p:cNvPicPr>
          <p:nvPr/>
        </p:nvPicPr>
        <p:blipFill rotWithShape="1">
          <a:blip r:embed="rId3">
            <a:extLst>
              <a:ext uri="{28A0092B-C50C-407E-A947-70E740481C1C}">
                <a14:useLocalDpi xmlns:a14="http://schemas.microsoft.com/office/drawing/2010/main" val="0"/>
              </a:ext>
            </a:extLst>
          </a:blip>
          <a:srcRect l="44305"/>
          <a:stretch/>
        </p:blipFill>
        <p:spPr bwMode="auto">
          <a:xfrm>
            <a:off x="685799" y="3846511"/>
            <a:ext cx="1855005" cy="87671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5000" t="10362" r="75595" b="59372"/>
          <a:stretch/>
        </p:blipFill>
        <p:spPr>
          <a:xfrm>
            <a:off x="2499883" y="3048266"/>
            <a:ext cx="2601066" cy="1404257"/>
          </a:xfrm>
          <a:prstGeom prst="rect">
            <a:avLst/>
          </a:prstGeom>
        </p:spPr>
      </p:pic>
      <p:pic>
        <p:nvPicPr>
          <p:cNvPr id="337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1653" y="2354342"/>
            <a:ext cx="1527445" cy="891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797" name="Picture 5" descr="European Commission Public Consultation"/>
          <p:cNvPicPr>
            <a:picLocks noChangeAspect="1" noChangeArrowheads="1"/>
          </p:cNvPicPr>
          <p:nvPr/>
        </p:nvPicPr>
        <p:blipFill rotWithShape="1">
          <a:blip r:embed="rId6">
            <a:extLst>
              <a:ext uri="{28A0092B-C50C-407E-A947-70E740481C1C}">
                <a14:useLocalDpi xmlns:a14="http://schemas.microsoft.com/office/drawing/2010/main" val="0"/>
              </a:ext>
            </a:extLst>
          </a:blip>
          <a:srcRect l="58178" t="15096"/>
          <a:stretch/>
        </p:blipFill>
        <p:spPr bwMode="auto">
          <a:xfrm>
            <a:off x="370115" y="2438351"/>
            <a:ext cx="2050946" cy="1056788"/>
          </a:xfrm>
          <a:prstGeom prst="rect">
            <a:avLst/>
          </a:prstGeom>
          <a:noFill/>
          <a:extLst>
            <a:ext uri="{909E8E84-426E-40DD-AFC4-6F175D3DCCD1}">
              <a14:hiddenFill xmlns:a14="http://schemas.microsoft.com/office/drawing/2010/main">
                <a:solidFill>
                  <a:srgbClr val="FFFFFF"/>
                </a:solidFill>
              </a14:hiddenFill>
            </a:ext>
          </a:extLst>
        </p:spPr>
      </p:pic>
      <p:pic>
        <p:nvPicPr>
          <p:cNvPr id="33799" name="Picture 7" descr="RD-Connec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94872" y="4452523"/>
            <a:ext cx="2833831" cy="456334"/>
          </a:xfrm>
          <a:prstGeom prst="rect">
            <a:avLst/>
          </a:prstGeom>
          <a:noFill/>
          <a:extLst>
            <a:ext uri="{909E8E84-426E-40DD-AFC4-6F175D3DCCD1}">
              <a14:hiddenFill xmlns:a14="http://schemas.microsoft.com/office/drawing/2010/main">
                <a:solidFill>
                  <a:srgbClr val="FFFFFF"/>
                </a:solidFill>
              </a14:hiddenFill>
            </a:ext>
          </a:extLst>
        </p:spPr>
      </p:pic>
      <p:pic>
        <p:nvPicPr>
          <p:cNvPr id="33801" name="Picture 9" descr="rd action"/>
          <p:cNvPicPr>
            <a:picLocks noChangeAspect="1" noChangeArrowheads="1"/>
          </p:cNvPicPr>
          <p:nvPr/>
        </p:nvPicPr>
        <p:blipFill rotWithShape="1">
          <a:blip r:embed="rId8">
            <a:extLst>
              <a:ext uri="{28A0092B-C50C-407E-A947-70E740481C1C}">
                <a14:useLocalDpi xmlns:a14="http://schemas.microsoft.com/office/drawing/2010/main" val="0"/>
              </a:ext>
            </a:extLst>
          </a:blip>
          <a:srcRect l="18466" r="21170"/>
          <a:stretch/>
        </p:blipFill>
        <p:spPr bwMode="auto">
          <a:xfrm>
            <a:off x="7601971" y="2422410"/>
            <a:ext cx="1426699" cy="1050441"/>
          </a:xfrm>
          <a:prstGeom prst="rect">
            <a:avLst/>
          </a:prstGeom>
          <a:noFill/>
          <a:extLst>
            <a:ext uri="{909E8E84-426E-40DD-AFC4-6F175D3DCCD1}">
              <a14:hiddenFill xmlns:a14="http://schemas.microsoft.com/office/drawing/2010/main">
                <a:solidFill>
                  <a:srgbClr val="FFFFFF"/>
                </a:solidFill>
              </a14:hiddenFill>
            </a:ext>
          </a:extLst>
        </p:spPr>
      </p:pic>
      <p:pic>
        <p:nvPicPr>
          <p:cNvPr id="33803" name="Picture 11" descr="Image result for european rare disease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83729" y="2331073"/>
            <a:ext cx="2446394" cy="796655"/>
          </a:xfrm>
          <a:prstGeom prst="rect">
            <a:avLst/>
          </a:prstGeom>
          <a:noFill/>
          <a:extLst>
            <a:ext uri="{909E8E84-426E-40DD-AFC4-6F175D3DCCD1}">
              <a14:hiddenFill xmlns:a14="http://schemas.microsoft.com/office/drawing/2010/main">
                <a:solidFill>
                  <a:srgbClr val="FFFFFF"/>
                </a:solidFill>
              </a14:hiddenFill>
            </a:ext>
          </a:extLst>
        </p:spPr>
      </p:pic>
      <p:pic>
        <p:nvPicPr>
          <p:cNvPr id="33805" name="Picture 13" descr="Image result for orphane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62910" y="3594652"/>
            <a:ext cx="2587958" cy="484584"/>
          </a:xfrm>
          <a:prstGeom prst="rect">
            <a:avLst/>
          </a:prstGeom>
          <a:noFill/>
          <a:extLst>
            <a:ext uri="{909E8E84-426E-40DD-AFC4-6F175D3DCCD1}">
              <a14:hiddenFill xmlns:a14="http://schemas.microsoft.com/office/drawing/2010/main">
                <a:solidFill>
                  <a:srgbClr val="FFFFFF"/>
                </a:solidFill>
              </a14:hiddenFill>
            </a:ext>
          </a:extLst>
        </p:spPr>
      </p:pic>
      <p:pic>
        <p:nvPicPr>
          <p:cNvPr id="33807" name="Picture 15" descr="Findacur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94072" y="4079236"/>
            <a:ext cx="2053079" cy="746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3691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What is </a:t>
            </a:r>
            <a:r>
              <a:rPr lang="en-US" b="1" dirty="0" err="1">
                <a:latin typeface="Arial" panose="020B0604020202020204" pitchFamily="34" charset="0"/>
                <a:cs typeface="Arial" panose="020B0604020202020204" pitchFamily="34" charset="0"/>
              </a:rPr>
              <a:t>Leber’s</a:t>
            </a:r>
            <a:r>
              <a:rPr lang="en-US" b="1" dirty="0">
                <a:latin typeface="Arial" panose="020B0604020202020204" pitchFamily="34" charset="0"/>
                <a:cs typeface="Arial" panose="020B0604020202020204" pitchFamily="34" charset="0"/>
              </a:rPr>
              <a:t> Hereditary Optic Neuropathy (LHON) ?</a:t>
            </a:r>
            <a:endParaRPr lang="de-CH" dirty="0">
              <a:latin typeface="Arial" panose="020B0604020202020204" pitchFamily="34" charset="0"/>
              <a:cs typeface="Arial" panose="020B0604020202020204" pitchFamily="34" charset="0"/>
            </a:endParaRPr>
          </a:p>
        </p:txBody>
      </p:sp>
      <p:sp>
        <p:nvSpPr>
          <p:cNvPr id="5" name="Rectangle 4"/>
          <p:cNvSpPr/>
          <p:nvPr/>
        </p:nvSpPr>
        <p:spPr>
          <a:xfrm>
            <a:off x="582930" y="4201775"/>
            <a:ext cx="7909560" cy="523220"/>
          </a:xfrm>
          <a:prstGeom prst="rect">
            <a:avLst/>
          </a:prstGeom>
        </p:spPr>
        <p:txBody>
          <a:bodyPr wrap="square">
            <a:spAutoFit/>
          </a:bodyPr>
          <a:lstStyle/>
          <a:p>
            <a:pPr algn="ctr"/>
            <a:r>
              <a:rPr lang="de-CH" sz="2800" b="1" dirty="0" smtClean="0">
                <a:latin typeface="Arial" panose="020B0604020202020204" pitchFamily="34" charset="0"/>
                <a:cs typeface="Arial" panose="020B0604020202020204" pitchFamily="34" charset="0"/>
              </a:rPr>
              <a:t>LHON </a:t>
            </a:r>
            <a:r>
              <a:rPr lang="de-CH" sz="2800" b="1" dirty="0" err="1" smtClean="0">
                <a:latin typeface="Arial" panose="020B0604020202020204" pitchFamily="34" charset="0"/>
                <a:cs typeface="Arial" panose="020B0604020202020204" pitchFamily="34" charset="0"/>
              </a:rPr>
              <a:t>is</a:t>
            </a:r>
            <a:r>
              <a:rPr lang="de-CH" sz="2800" b="1" dirty="0" smtClean="0">
                <a:latin typeface="Arial" panose="020B0604020202020204" pitchFamily="34" charset="0"/>
                <a:cs typeface="Arial" panose="020B0604020202020204" pitchFamily="34" charset="0"/>
              </a:rPr>
              <a:t> a rare </a:t>
            </a:r>
            <a:r>
              <a:rPr lang="de-CH" sz="2800" b="1" dirty="0" err="1" smtClean="0">
                <a:latin typeface="Arial" panose="020B0604020202020204" pitchFamily="34" charset="0"/>
                <a:cs typeface="Arial" panose="020B0604020202020204" pitchFamily="34" charset="0"/>
              </a:rPr>
              <a:t>mitochondrial</a:t>
            </a:r>
            <a:r>
              <a:rPr lang="de-CH" sz="2800" b="1" dirty="0" smtClean="0">
                <a:latin typeface="Arial" panose="020B0604020202020204" pitchFamily="34" charset="0"/>
                <a:cs typeface="Arial" panose="020B0604020202020204" pitchFamily="34" charset="0"/>
              </a:rPr>
              <a:t> </a:t>
            </a:r>
            <a:r>
              <a:rPr lang="de-CH" sz="2800" b="1" dirty="0" err="1" smtClean="0">
                <a:latin typeface="Arial" panose="020B0604020202020204" pitchFamily="34" charset="0"/>
                <a:cs typeface="Arial" panose="020B0604020202020204" pitchFamily="34" charset="0"/>
              </a:rPr>
              <a:t>disease</a:t>
            </a:r>
            <a:endParaRPr lang="de-CH" sz="2800" b="1" dirty="0">
              <a:latin typeface="Arial" panose="020B0604020202020204" pitchFamily="34" charset="0"/>
              <a:cs typeface="Arial" panose="020B0604020202020204" pitchFamily="34" charset="0"/>
            </a:endParaRPr>
          </a:p>
        </p:txBody>
      </p:sp>
      <p:sp>
        <p:nvSpPr>
          <p:cNvPr id="8" name="Rectangle 7"/>
          <p:cNvSpPr/>
          <p:nvPr/>
        </p:nvSpPr>
        <p:spPr>
          <a:xfrm>
            <a:off x="3867150" y="4201775"/>
            <a:ext cx="2495550" cy="523220"/>
          </a:xfrm>
          <a:prstGeom prst="rect">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pic>
        <p:nvPicPr>
          <p:cNvPr id="7" name="Picture 2" descr="Image result for look information google icon black and 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9907" y="1339735"/>
            <a:ext cx="4035606" cy="2687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0074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sz="4000" b="1" dirty="0" err="1" smtClean="0">
                <a:latin typeface="Arial" panose="020B0604020202020204" pitchFamily="34" charset="0"/>
                <a:cs typeface="Arial" panose="020B0604020202020204" pitchFamily="34" charset="0"/>
              </a:rPr>
              <a:t>Mitochondrial</a:t>
            </a:r>
            <a:r>
              <a:rPr lang="es-ES" sz="4000" b="1" dirty="0" smtClean="0">
                <a:latin typeface="Arial" panose="020B0604020202020204" pitchFamily="34" charset="0"/>
                <a:cs typeface="Arial" panose="020B0604020202020204" pitchFamily="34" charset="0"/>
              </a:rPr>
              <a:t> </a:t>
            </a:r>
            <a:r>
              <a:rPr lang="es-ES" sz="4000" b="1" dirty="0" err="1" smtClean="0">
                <a:latin typeface="Arial" panose="020B0604020202020204" pitchFamily="34" charset="0"/>
                <a:cs typeface="Arial" panose="020B0604020202020204" pitchFamily="34" charset="0"/>
              </a:rPr>
              <a:t>disease</a:t>
            </a:r>
            <a:endParaRPr lang="de-CH" sz="4000" b="1" dirty="0">
              <a:latin typeface="Arial" panose="020B0604020202020204" pitchFamily="34" charset="0"/>
              <a:cs typeface="Arial" panose="020B0604020202020204" pitchFamily="34" charset="0"/>
            </a:endParaRPr>
          </a:p>
        </p:txBody>
      </p:sp>
      <p:pic>
        <p:nvPicPr>
          <p:cNvPr id="3" name="Picture 2" descr="008-03.png"/>
          <p:cNvPicPr>
            <a:picLocks noChangeAspect="1"/>
          </p:cNvPicPr>
          <p:nvPr/>
        </p:nvPicPr>
        <p:blipFill rotWithShape="1">
          <a:blip r:embed="rId2">
            <a:extLst>
              <a:ext uri="{28A0092B-C50C-407E-A947-70E740481C1C}">
                <a14:useLocalDpi xmlns:a14="http://schemas.microsoft.com/office/drawing/2010/main" val="0"/>
              </a:ext>
            </a:extLst>
          </a:blip>
          <a:srcRect t="24639" b="3230"/>
          <a:stretch/>
        </p:blipFill>
        <p:spPr>
          <a:xfrm>
            <a:off x="990600" y="1063229"/>
            <a:ext cx="7543800" cy="4080271"/>
          </a:xfrm>
          <a:prstGeom prst="rect">
            <a:avLst/>
          </a:prstGeom>
        </p:spPr>
      </p:pic>
    </p:spTree>
    <p:extLst>
      <p:ext uri="{BB962C8B-B14F-4D97-AF65-F5344CB8AC3E}">
        <p14:creationId xmlns:p14="http://schemas.microsoft.com/office/powerpoint/2010/main" val="3652136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15" y="217710"/>
            <a:ext cx="8675914" cy="1619684"/>
          </a:xfrm>
        </p:spPr>
        <p:txBody>
          <a:bodyPr>
            <a:noAutofit/>
          </a:bodyPr>
          <a:lstStyle/>
          <a:p>
            <a:r>
              <a:rPr lang="en-US" sz="4000" b="1" dirty="0" smtClean="0">
                <a:latin typeface="Arial" panose="020B0604020202020204" pitchFamily="34" charset="0"/>
                <a:cs typeface="Arial" panose="020B0604020202020204" pitchFamily="34" charset="0"/>
              </a:rPr>
              <a:t>Are there associations for </a:t>
            </a:r>
            <a:r>
              <a:rPr lang="en-US" sz="4000" b="1" dirty="0" err="1" smtClean="0">
                <a:latin typeface="Arial" panose="020B0604020202020204" pitchFamily="34" charset="0"/>
                <a:cs typeface="Arial" panose="020B0604020202020204" pitchFamily="34" charset="0"/>
              </a:rPr>
              <a:t>Leber’s</a:t>
            </a:r>
            <a:r>
              <a:rPr lang="en-US" sz="4000" b="1" dirty="0" smtClean="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Hereditary Optic Neuropathy (LHON) ?</a:t>
            </a:r>
            <a:endParaRPr lang="de-CH" sz="4000" dirty="0">
              <a:latin typeface="Arial" panose="020B0604020202020204" pitchFamily="34" charset="0"/>
              <a:cs typeface="Arial" panose="020B0604020202020204" pitchFamily="34" charset="0"/>
            </a:endParaRPr>
          </a:p>
        </p:txBody>
      </p:sp>
      <p:pic>
        <p:nvPicPr>
          <p:cNvPr id="7" name="Picture 2" descr="Image result for look information google icon black and 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1429" y="1837394"/>
            <a:ext cx="4759370" cy="3169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1171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sz="4000" b="1" dirty="0" smtClean="0">
                <a:latin typeface="Arial" panose="020B0604020202020204" pitchFamily="34" charset="0"/>
                <a:cs typeface="Arial" panose="020B0604020202020204" pitchFamily="34" charset="0"/>
              </a:rPr>
              <a:t>The LHON and </a:t>
            </a:r>
            <a:r>
              <a:rPr lang="es-ES" sz="4000" b="1" dirty="0" err="1" smtClean="0">
                <a:latin typeface="Arial" panose="020B0604020202020204" pitchFamily="34" charset="0"/>
                <a:cs typeface="Arial" panose="020B0604020202020204" pitchFamily="34" charset="0"/>
              </a:rPr>
              <a:t>related</a:t>
            </a:r>
            <a:r>
              <a:rPr lang="es-ES" sz="4000" b="1" dirty="0" smtClean="0">
                <a:latin typeface="Arial" panose="020B0604020202020204" pitchFamily="34" charset="0"/>
                <a:cs typeface="Arial" panose="020B0604020202020204" pitchFamily="34" charset="0"/>
              </a:rPr>
              <a:t> </a:t>
            </a:r>
            <a:r>
              <a:rPr lang="es-ES" sz="4000" b="1" dirty="0" err="1" smtClean="0">
                <a:latin typeface="Arial" panose="020B0604020202020204" pitchFamily="34" charset="0"/>
                <a:cs typeface="Arial" panose="020B0604020202020204" pitchFamily="34" charset="0"/>
              </a:rPr>
              <a:t>patient</a:t>
            </a:r>
            <a:r>
              <a:rPr lang="es-ES" sz="4000" b="1" dirty="0" smtClean="0">
                <a:latin typeface="Arial" panose="020B0604020202020204" pitchFamily="34" charset="0"/>
                <a:cs typeface="Arial" panose="020B0604020202020204" pitchFamily="34" charset="0"/>
              </a:rPr>
              <a:t> </a:t>
            </a:r>
            <a:r>
              <a:rPr lang="es-ES" sz="4000" b="1" dirty="0" err="1" smtClean="0">
                <a:latin typeface="Arial" panose="020B0604020202020204" pitchFamily="34" charset="0"/>
                <a:cs typeface="Arial" panose="020B0604020202020204" pitchFamily="34" charset="0"/>
              </a:rPr>
              <a:t>groups</a:t>
            </a:r>
            <a:endParaRPr lang="de-CH" sz="4000" b="1" dirty="0">
              <a:latin typeface="Arial" panose="020B0604020202020204" pitchFamily="34" charset="0"/>
              <a:cs typeface="Arial" panose="020B0604020202020204" pitchFamily="34" charset="0"/>
            </a:endParaRPr>
          </a:p>
        </p:txBody>
      </p:sp>
      <p:pic>
        <p:nvPicPr>
          <p:cNvPr id="3" name="Picture 2" descr="28.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5599" y="1257299"/>
            <a:ext cx="6932802" cy="3755303"/>
          </a:xfrm>
          <a:prstGeom prst="rect">
            <a:avLst/>
          </a:prstGeom>
        </p:spPr>
      </p:pic>
      <p:grpSp>
        <p:nvGrpSpPr>
          <p:cNvPr id="4" name="Group 3"/>
          <p:cNvGrpSpPr/>
          <p:nvPr/>
        </p:nvGrpSpPr>
        <p:grpSpPr>
          <a:xfrm>
            <a:off x="472701" y="4637698"/>
            <a:ext cx="1252001" cy="247473"/>
            <a:chOff x="178386" y="5146417"/>
            <a:chExt cx="1669334" cy="329964"/>
          </a:xfrm>
        </p:grpSpPr>
        <p:sp>
          <p:nvSpPr>
            <p:cNvPr id="5" name="TextBox 4"/>
            <p:cNvSpPr txBox="1"/>
            <p:nvPr/>
          </p:nvSpPr>
          <p:spPr>
            <a:xfrm>
              <a:off x="487946" y="5168605"/>
              <a:ext cx="1359774" cy="307776"/>
            </a:xfrm>
            <a:prstGeom prst="rect">
              <a:avLst/>
            </a:prstGeom>
            <a:noFill/>
          </p:spPr>
          <p:txBody>
            <a:bodyPr wrap="none" rtlCol="0">
              <a:spAutoFit/>
            </a:bodyPr>
            <a:lstStyle/>
            <a:p>
              <a:pPr marL="0" marR="0" lvl="0" indent="0" defTabSz="456398" eaLnBrk="1" fontAlgn="auto" latinLnBrk="0" hangingPunct="1">
                <a:lnSpc>
                  <a:spcPct val="100000"/>
                </a:lnSpc>
                <a:spcBef>
                  <a:spcPts val="0"/>
                </a:spcBef>
                <a:spcAft>
                  <a:spcPts val="0"/>
                </a:spcAft>
                <a:buClrTx/>
                <a:buSzTx/>
                <a:buFontTx/>
                <a:buNone/>
                <a:tabLst/>
                <a:defRPr/>
              </a:pPr>
              <a:r>
                <a:rPr kumimoji="0" lang="es-ES" sz="900" b="0" i="0" u="none" strike="noStrike" kern="0" cap="none" spc="0" normalizeH="0" baseline="0" noProof="0" dirty="0" smtClean="0">
                  <a:ln>
                    <a:noFill/>
                  </a:ln>
                  <a:solidFill>
                    <a:srgbClr val="000000"/>
                  </a:solidFill>
                  <a:effectLst/>
                  <a:uLnTx/>
                  <a:uFillTx/>
                </a:rPr>
                <a:t>= Facebook </a:t>
              </a:r>
              <a:r>
                <a:rPr kumimoji="0" lang="es-ES" sz="900" b="0" i="0" u="none" strike="noStrike" kern="0" cap="none" spc="0" normalizeH="0" baseline="0" noProof="0" dirty="0" err="1" smtClean="0">
                  <a:ln>
                    <a:noFill/>
                  </a:ln>
                  <a:solidFill>
                    <a:srgbClr val="000000"/>
                  </a:solidFill>
                  <a:effectLst/>
                  <a:uLnTx/>
                  <a:uFillTx/>
                </a:rPr>
                <a:t>group</a:t>
              </a:r>
              <a:endParaRPr kumimoji="0" lang="de-CH" sz="900" b="0" i="0" u="none" strike="noStrike" kern="0" cap="none" spc="0" normalizeH="0" baseline="0" noProof="0" dirty="0" smtClean="0">
                <a:ln>
                  <a:noFill/>
                </a:ln>
                <a:solidFill>
                  <a:srgbClr val="000000"/>
                </a:solidFill>
                <a:effectLst/>
                <a:uLnTx/>
                <a:uFillTx/>
              </a:endParaRPr>
            </a:p>
          </p:txBody>
        </p:sp>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 r="9090"/>
            <a:stretch/>
          </p:blipFill>
          <p:spPr bwMode="auto">
            <a:xfrm>
              <a:off x="178386" y="5146417"/>
              <a:ext cx="309563"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5514606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b="1" dirty="0">
                <a:latin typeface="Arial" panose="020B0604020202020204" pitchFamily="34" charset="0"/>
                <a:cs typeface="Arial" panose="020B0604020202020204" pitchFamily="34" charset="0"/>
              </a:rPr>
              <a:t>Agenda</a:t>
            </a:r>
            <a:endParaRPr lang="de-CH" dirty="0"/>
          </a:p>
        </p:txBody>
      </p:sp>
      <p:sp>
        <p:nvSpPr>
          <p:cNvPr id="3" name="Content Placeholder 2"/>
          <p:cNvSpPr>
            <a:spLocks noGrp="1"/>
          </p:cNvSpPr>
          <p:nvPr>
            <p:ph idx="1"/>
          </p:nvPr>
        </p:nvSpPr>
        <p:spPr>
          <a:xfrm>
            <a:off x="457200" y="1044177"/>
            <a:ext cx="8229600" cy="3865279"/>
          </a:xfrm>
        </p:spPr>
        <p:txBody>
          <a:bodyPr>
            <a:noAutofit/>
          </a:bodyPr>
          <a:lstStyle/>
          <a:p>
            <a:r>
              <a:rPr lang="en-GB" sz="1400" b="1" dirty="0" smtClean="0">
                <a:latin typeface="Arial" panose="020B0604020202020204" pitchFamily="34" charset="0"/>
                <a:cs typeface="Arial" panose="020B0604020202020204" pitchFamily="34" charset="0"/>
              </a:rPr>
              <a:t>Introduction </a:t>
            </a:r>
            <a:r>
              <a:rPr lang="en-GB" sz="1400" b="1" dirty="0">
                <a:latin typeface="Arial" panose="020B0604020202020204" pitchFamily="34" charset="0"/>
                <a:cs typeface="Arial" panose="020B0604020202020204" pitchFamily="34" charset="0"/>
              </a:rPr>
              <a:t>to webinar and its speakers, </a:t>
            </a:r>
            <a:r>
              <a:rPr lang="en-GB" sz="1400" dirty="0" smtClean="0">
                <a:latin typeface="Arial" panose="020B0604020202020204" pitchFamily="34" charset="0"/>
                <a:cs typeface="Arial" panose="020B0604020202020204" pitchFamily="34" charset="0"/>
              </a:rPr>
              <a:t>by </a:t>
            </a:r>
            <a:r>
              <a:rPr lang="en-GB" sz="1400" dirty="0">
                <a:latin typeface="Arial" panose="020B0604020202020204" pitchFamily="34" charset="0"/>
                <a:cs typeface="Arial" panose="020B0604020202020204" pitchFamily="34" charset="0"/>
              </a:rPr>
              <a:t>Dr Vanessa FERREIRA, PhD, MBA (Head of Patient Advocacy Europe at Santhera) and Mr </a:t>
            </a:r>
            <a:r>
              <a:rPr lang="en-GB" sz="1400" dirty="0" err="1">
                <a:latin typeface="Arial" panose="020B0604020202020204" pitchFamily="34" charset="0"/>
                <a:cs typeface="Arial" panose="020B0604020202020204" pitchFamily="34" charset="0"/>
              </a:rPr>
              <a:t>Mokrane</a:t>
            </a:r>
            <a:r>
              <a:rPr lang="en-GB" sz="1400" dirty="0">
                <a:latin typeface="Arial" panose="020B0604020202020204" pitchFamily="34" charset="0"/>
                <a:cs typeface="Arial" panose="020B0604020202020204" pitchFamily="34" charset="0"/>
              </a:rPr>
              <a:t> BOUSSAID </a:t>
            </a:r>
            <a:r>
              <a:rPr lang="en-GB" sz="1400" dirty="0" smtClean="0">
                <a:latin typeface="Arial" panose="020B0604020202020204" pitchFamily="34" charset="0"/>
                <a:cs typeface="Arial" panose="020B0604020202020204" pitchFamily="34" charset="0"/>
              </a:rPr>
              <a:t>(</a:t>
            </a:r>
            <a:r>
              <a:rPr lang="en-GB" sz="1400" dirty="0">
                <a:latin typeface="Arial" panose="020B0604020202020204" pitchFamily="34" charset="0"/>
                <a:cs typeface="Arial" panose="020B0604020202020204" pitchFamily="34" charset="0"/>
              </a:rPr>
              <a:t>EBU Executive Director) (5 minutes</a:t>
            </a:r>
            <a:r>
              <a:rPr lang="en-GB" sz="1400" dirty="0" smtClean="0">
                <a:latin typeface="Arial" panose="020B0604020202020204" pitchFamily="34" charset="0"/>
                <a:cs typeface="Arial" panose="020B0604020202020204" pitchFamily="34" charset="0"/>
              </a:rPr>
              <a:t>)</a:t>
            </a:r>
            <a:endParaRPr lang="en-GB" sz="1400" b="1" dirty="0" smtClean="0">
              <a:latin typeface="Arial" panose="020B0604020202020204" pitchFamily="34" charset="0"/>
              <a:cs typeface="Arial" panose="020B0604020202020204" pitchFamily="34" charset="0"/>
            </a:endParaRPr>
          </a:p>
          <a:p>
            <a:r>
              <a:rPr lang="en-GB" sz="1400" b="1" dirty="0" smtClean="0">
                <a:latin typeface="Arial" panose="020B0604020202020204" pitchFamily="34" charset="0"/>
                <a:cs typeface="Arial" panose="020B0604020202020204" pitchFamily="34" charset="0"/>
              </a:rPr>
              <a:t>Key </a:t>
            </a:r>
            <a:r>
              <a:rPr lang="en-GB" sz="1400" b="1" dirty="0">
                <a:latin typeface="Arial" panose="020B0604020202020204" pitchFamily="34" charset="0"/>
                <a:cs typeface="Arial" panose="020B0604020202020204" pitchFamily="34" charset="0"/>
              </a:rPr>
              <a:t>learnings from two European Patient Advocacy Groups Advisory Board meetings for LHON, </a:t>
            </a:r>
            <a:r>
              <a:rPr lang="en-GB" sz="1400" dirty="0" smtClean="0">
                <a:latin typeface="Arial" panose="020B0604020202020204" pitchFamily="34" charset="0"/>
                <a:cs typeface="Arial" panose="020B0604020202020204" pitchFamily="34" charset="0"/>
              </a:rPr>
              <a:t>by </a:t>
            </a:r>
            <a:r>
              <a:rPr lang="en-GB" sz="1400" dirty="0">
                <a:latin typeface="Arial" panose="020B0604020202020204" pitchFamily="34" charset="0"/>
                <a:cs typeface="Arial" panose="020B0604020202020204" pitchFamily="34" charset="0"/>
              </a:rPr>
              <a:t>Vanessa FERREIRA (15 </a:t>
            </a:r>
            <a:r>
              <a:rPr lang="en-GB" sz="1400" dirty="0" smtClean="0">
                <a:latin typeface="Arial" panose="020B0604020202020204" pitchFamily="34" charset="0"/>
                <a:cs typeface="Arial" panose="020B0604020202020204" pitchFamily="34" charset="0"/>
              </a:rPr>
              <a:t>minutes)</a:t>
            </a:r>
            <a:endParaRPr lang="de-CH" sz="1400" dirty="0">
              <a:latin typeface="Arial" panose="020B0604020202020204" pitchFamily="34" charset="0"/>
              <a:cs typeface="Arial" panose="020B0604020202020204" pitchFamily="34" charset="0"/>
            </a:endParaRPr>
          </a:p>
          <a:p>
            <a:r>
              <a:rPr lang="en-GB" sz="1400" b="1" dirty="0" smtClean="0">
                <a:latin typeface="Arial" panose="020B0604020202020204" pitchFamily="34" charset="0"/>
                <a:cs typeface="Arial" panose="020B0604020202020204" pitchFamily="34" charset="0"/>
              </a:rPr>
              <a:t>LHON </a:t>
            </a:r>
            <a:r>
              <a:rPr lang="en-GB" sz="1400" b="1" dirty="0">
                <a:latin typeface="Arial" panose="020B0604020202020204" pitchFamily="34" charset="0"/>
                <a:cs typeface="Arial" panose="020B0604020202020204" pitchFamily="34" charset="0"/>
              </a:rPr>
              <a:t>clinical development and management, </a:t>
            </a:r>
            <a:r>
              <a:rPr lang="en-GB" sz="1400" dirty="0" smtClean="0">
                <a:latin typeface="Arial" panose="020B0604020202020204" pitchFamily="34" charset="0"/>
                <a:cs typeface="Arial" panose="020B0604020202020204" pitchFamily="34" charset="0"/>
              </a:rPr>
              <a:t>by </a:t>
            </a:r>
            <a:r>
              <a:rPr lang="en-GB" sz="1400" dirty="0">
                <a:latin typeface="Arial" panose="020B0604020202020204" pitchFamily="34" charset="0"/>
                <a:cs typeface="Arial" panose="020B0604020202020204" pitchFamily="34" charset="0"/>
              </a:rPr>
              <a:t>Dr Xavier LLÒRIA, MD, LHON Medical Affairs Manager EU &amp; ROW at Santhera (15 </a:t>
            </a:r>
            <a:r>
              <a:rPr lang="en-GB" sz="1400" dirty="0" smtClean="0">
                <a:latin typeface="Arial" panose="020B0604020202020204" pitchFamily="34" charset="0"/>
                <a:cs typeface="Arial" panose="020B0604020202020204" pitchFamily="34" charset="0"/>
              </a:rPr>
              <a:t>minutes)</a:t>
            </a:r>
            <a:endParaRPr lang="de-CH" sz="1400" dirty="0">
              <a:latin typeface="Arial" panose="020B0604020202020204" pitchFamily="34" charset="0"/>
              <a:cs typeface="Arial" panose="020B0604020202020204" pitchFamily="34" charset="0"/>
            </a:endParaRPr>
          </a:p>
          <a:p>
            <a:r>
              <a:rPr lang="en-GB" sz="1400" b="1" dirty="0" smtClean="0">
                <a:latin typeface="Arial" panose="020B0604020202020204" pitchFamily="34" charset="0"/>
                <a:cs typeface="Arial" panose="020B0604020202020204" pitchFamily="34" charset="0"/>
              </a:rPr>
              <a:t>LHON </a:t>
            </a:r>
            <a:r>
              <a:rPr lang="en-GB" sz="1400" b="1" dirty="0">
                <a:latin typeface="Arial" panose="020B0604020202020204" pitchFamily="34" charset="0"/>
                <a:cs typeface="Arial" panose="020B0604020202020204" pitchFamily="34" charset="0"/>
              </a:rPr>
              <a:t>testimonials</a:t>
            </a:r>
            <a:r>
              <a:rPr lang="en-GB" sz="1400" dirty="0">
                <a:latin typeface="Arial" panose="020B0604020202020204" pitchFamily="34" charset="0"/>
                <a:cs typeface="Arial" panose="020B0604020202020204" pitchFamily="34" charset="0"/>
              </a:rPr>
              <a:t> (10 </a:t>
            </a:r>
            <a:r>
              <a:rPr lang="en-GB" sz="1400" dirty="0" smtClean="0">
                <a:latin typeface="Arial" panose="020B0604020202020204" pitchFamily="34" charset="0"/>
                <a:cs typeface="Arial" panose="020B0604020202020204" pitchFamily="34" charset="0"/>
              </a:rPr>
              <a:t>minutes/each)</a:t>
            </a:r>
            <a:endParaRPr lang="de-CH" sz="1400" dirty="0">
              <a:latin typeface="Arial" panose="020B0604020202020204" pitchFamily="34" charset="0"/>
              <a:cs typeface="Arial" panose="020B0604020202020204" pitchFamily="34" charset="0"/>
            </a:endParaRPr>
          </a:p>
          <a:p>
            <a:pPr lvl="1"/>
            <a:r>
              <a:rPr lang="en-GB" sz="1400" dirty="0" smtClean="0">
                <a:latin typeface="Arial" panose="020B0604020202020204" pitchFamily="34" charset="0"/>
                <a:cs typeface="Arial" panose="020B0604020202020204" pitchFamily="34" charset="0"/>
              </a:rPr>
              <a:t>By </a:t>
            </a:r>
            <a:r>
              <a:rPr lang="en-GB" sz="1400" dirty="0">
                <a:latin typeface="Arial" panose="020B0604020202020204" pitchFamily="34" charset="0"/>
                <a:cs typeface="Arial" panose="020B0604020202020204" pitchFamily="34" charset="0"/>
              </a:rPr>
              <a:t>Dr Ana VELOSA (LHON patient advocate Portugal, mother to a LHON </a:t>
            </a:r>
            <a:r>
              <a:rPr lang="en-GB" sz="1400" dirty="0" smtClean="0">
                <a:latin typeface="Arial" panose="020B0604020202020204" pitchFamily="34" charset="0"/>
                <a:cs typeface="Arial" panose="020B0604020202020204" pitchFamily="34" charset="0"/>
              </a:rPr>
              <a:t>patient)</a:t>
            </a:r>
            <a:endParaRPr lang="de-CH" sz="1400" dirty="0" smtClean="0">
              <a:latin typeface="Arial" panose="020B0604020202020204" pitchFamily="34" charset="0"/>
              <a:cs typeface="Arial" panose="020B0604020202020204" pitchFamily="34" charset="0"/>
            </a:endParaRPr>
          </a:p>
          <a:p>
            <a:pPr lvl="1"/>
            <a:r>
              <a:rPr lang="en-GB" sz="1400" dirty="0" smtClean="0">
                <a:latin typeface="Arial" panose="020B0604020202020204" pitchFamily="34" charset="0"/>
                <a:cs typeface="Arial" panose="020B0604020202020204" pitchFamily="34" charset="0"/>
              </a:rPr>
              <a:t>By </a:t>
            </a:r>
            <a:r>
              <a:rPr lang="en-GB" sz="1400" dirty="0">
                <a:latin typeface="Arial" panose="020B0604020202020204" pitchFamily="34" charset="0"/>
                <a:cs typeface="Arial" panose="020B0604020202020204" pitchFamily="34" charset="0"/>
              </a:rPr>
              <a:t>Gertrudis ABAD (ASANOL patient representative, mother to a LHON </a:t>
            </a:r>
            <a:r>
              <a:rPr lang="en-GB" sz="1400" dirty="0" smtClean="0">
                <a:latin typeface="Arial" panose="020B0604020202020204" pitchFamily="34" charset="0"/>
                <a:cs typeface="Arial" panose="020B0604020202020204" pitchFamily="34" charset="0"/>
              </a:rPr>
              <a:t>patient)</a:t>
            </a:r>
            <a:endParaRPr lang="de-CH" sz="1400" dirty="0" smtClean="0">
              <a:latin typeface="Arial" panose="020B0604020202020204" pitchFamily="34" charset="0"/>
              <a:cs typeface="Arial" panose="020B0604020202020204" pitchFamily="34" charset="0"/>
            </a:endParaRPr>
          </a:p>
          <a:p>
            <a:r>
              <a:rPr lang="en-GB" sz="1400" b="1" dirty="0" smtClean="0">
                <a:latin typeface="Arial" panose="020B0604020202020204" pitchFamily="34" charset="0"/>
                <a:cs typeface="Arial" panose="020B0604020202020204" pitchFamily="34" charset="0"/>
              </a:rPr>
              <a:t>Helping </a:t>
            </a:r>
            <a:r>
              <a:rPr lang="en-GB" sz="1400" b="1" dirty="0">
                <a:latin typeface="Arial" panose="020B0604020202020204" pitchFamily="34" charset="0"/>
                <a:cs typeface="Arial" panose="020B0604020202020204" pitchFamily="34" charset="0"/>
              </a:rPr>
              <a:t>EBU members identify and assist LHON patients, </a:t>
            </a:r>
            <a:r>
              <a:rPr lang="en-GB" sz="1400" dirty="0" smtClean="0">
                <a:latin typeface="Arial" panose="020B0604020202020204" pitchFamily="34" charset="0"/>
                <a:cs typeface="Arial" panose="020B0604020202020204" pitchFamily="34" charset="0"/>
              </a:rPr>
              <a:t>moderated </a:t>
            </a:r>
            <a:r>
              <a:rPr lang="en-GB" sz="1400" dirty="0">
                <a:latin typeface="Arial" panose="020B0604020202020204" pitchFamily="34" charset="0"/>
                <a:cs typeface="Arial" panose="020B0604020202020204" pitchFamily="34" charset="0"/>
              </a:rPr>
              <a:t>by Vanessa FERREIRA (10 </a:t>
            </a:r>
            <a:r>
              <a:rPr lang="en-GB" sz="1400" dirty="0" smtClean="0">
                <a:latin typeface="Arial" panose="020B0604020202020204" pitchFamily="34" charset="0"/>
                <a:cs typeface="Arial" panose="020B0604020202020204" pitchFamily="34" charset="0"/>
              </a:rPr>
              <a:t>minutes)</a:t>
            </a:r>
            <a:endParaRPr lang="de-CH" sz="1400" dirty="0">
              <a:latin typeface="Arial" panose="020B0604020202020204" pitchFamily="34" charset="0"/>
              <a:cs typeface="Arial" panose="020B0604020202020204" pitchFamily="34" charset="0"/>
            </a:endParaRPr>
          </a:p>
          <a:p>
            <a:pPr lvl="1"/>
            <a:r>
              <a:rPr lang="en-GB" sz="1400" dirty="0" smtClean="0">
                <a:latin typeface="Arial" panose="020B0604020202020204" pitchFamily="34" charset="0"/>
                <a:cs typeface="Arial" panose="020B0604020202020204" pitchFamily="34" charset="0"/>
              </a:rPr>
              <a:t>By </a:t>
            </a:r>
            <a:r>
              <a:rPr lang="en-GB" sz="1400" dirty="0">
                <a:latin typeface="Arial" panose="020B0604020202020204" pitchFamily="34" charset="0"/>
                <a:cs typeface="Arial" panose="020B0604020202020204" pitchFamily="34" charset="0"/>
              </a:rPr>
              <a:t>Ana VELOSA (LHON patient advocate Portugal, mother to LHON </a:t>
            </a:r>
            <a:r>
              <a:rPr lang="en-GB" sz="1400" dirty="0" smtClean="0">
                <a:latin typeface="Arial" panose="020B0604020202020204" pitchFamily="34" charset="0"/>
                <a:cs typeface="Arial" panose="020B0604020202020204" pitchFamily="34" charset="0"/>
              </a:rPr>
              <a:t>patient)</a:t>
            </a:r>
            <a:endParaRPr lang="de-CH" sz="1400" dirty="0" smtClean="0">
              <a:latin typeface="Arial" panose="020B0604020202020204" pitchFamily="34" charset="0"/>
              <a:cs typeface="Arial" panose="020B0604020202020204" pitchFamily="34" charset="0"/>
            </a:endParaRPr>
          </a:p>
          <a:p>
            <a:pPr lvl="1"/>
            <a:r>
              <a:rPr lang="en-GB" sz="1400" dirty="0" smtClean="0">
                <a:latin typeface="Arial" panose="020B0604020202020204" pitchFamily="34" charset="0"/>
                <a:cs typeface="Arial" panose="020B0604020202020204" pitchFamily="34" charset="0"/>
              </a:rPr>
              <a:t>By </a:t>
            </a:r>
            <a:r>
              <a:rPr lang="en-GB" sz="1400" dirty="0">
                <a:latin typeface="Arial" panose="020B0604020202020204" pitchFamily="34" charset="0"/>
                <a:cs typeface="Arial" panose="020B0604020202020204" pitchFamily="34" charset="0"/>
              </a:rPr>
              <a:t>Gertrudis ABAD (ASANOL patient representative, mother to a LHON </a:t>
            </a:r>
            <a:r>
              <a:rPr lang="en-GB" sz="1400" dirty="0" smtClean="0">
                <a:latin typeface="Arial" panose="020B0604020202020204" pitchFamily="34" charset="0"/>
                <a:cs typeface="Arial" panose="020B0604020202020204" pitchFamily="34" charset="0"/>
              </a:rPr>
              <a:t>patient)</a:t>
            </a:r>
            <a:endParaRPr lang="de-CH" sz="1400" dirty="0" smtClean="0">
              <a:latin typeface="Arial" panose="020B0604020202020204" pitchFamily="34" charset="0"/>
              <a:cs typeface="Arial" panose="020B0604020202020204" pitchFamily="34" charset="0"/>
            </a:endParaRPr>
          </a:p>
          <a:p>
            <a:r>
              <a:rPr lang="en-GB" sz="1400" b="1" dirty="0" smtClean="0">
                <a:latin typeface="Arial" panose="020B0604020202020204" pitchFamily="34" charset="0"/>
                <a:cs typeface="Arial" panose="020B0604020202020204" pitchFamily="34" charset="0"/>
              </a:rPr>
              <a:t>Q&amp;A</a:t>
            </a:r>
            <a:r>
              <a:rPr lang="en-GB" sz="1400" dirty="0" smtClean="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(20 minutes) (all together) </a:t>
            </a:r>
            <a:endParaRPr lang="de-CH" sz="1400" dirty="0" smtClean="0">
              <a:latin typeface="Arial" panose="020B0604020202020204" pitchFamily="34" charset="0"/>
              <a:cs typeface="Arial" panose="020B0604020202020204" pitchFamily="34" charset="0"/>
            </a:endParaRPr>
          </a:p>
          <a:p>
            <a:r>
              <a:rPr lang="en-GB" sz="1400" b="1" dirty="0" smtClean="0">
                <a:latin typeface="Arial" panose="020B0604020202020204" pitchFamily="34" charset="0"/>
                <a:cs typeface="Arial" panose="020B0604020202020204" pitchFamily="34" charset="0"/>
              </a:rPr>
              <a:t>Closing </a:t>
            </a:r>
            <a:r>
              <a:rPr lang="en-GB" sz="1400" b="1" dirty="0">
                <a:latin typeface="Arial" panose="020B0604020202020204" pitchFamily="34" charset="0"/>
                <a:cs typeface="Arial" panose="020B0604020202020204" pitchFamily="34" charset="0"/>
              </a:rPr>
              <a:t>remarks</a:t>
            </a:r>
            <a:r>
              <a:rPr lang="en-GB" sz="1400" dirty="0">
                <a:latin typeface="Arial" panose="020B0604020202020204" pitchFamily="34" charset="0"/>
                <a:cs typeface="Arial" panose="020B0604020202020204" pitchFamily="34" charset="0"/>
              </a:rPr>
              <a:t> (5 minutes) (all together)</a:t>
            </a:r>
            <a:endParaRPr lang="de-CH" sz="1400" dirty="0">
              <a:latin typeface="Arial" panose="020B0604020202020204" pitchFamily="34" charset="0"/>
              <a:cs typeface="Arial" panose="020B0604020202020204" pitchFamily="34" charset="0"/>
            </a:endParaRPr>
          </a:p>
          <a:p>
            <a:endParaRPr lang="de-CH"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37339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b="1" dirty="0" err="1" smtClean="0">
                <a:latin typeface="Arial" panose="020B0604020202020204" pitchFamily="34" charset="0"/>
                <a:cs typeface="Arial" panose="020B0604020202020204" pitchFamily="34" charset="0"/>
              </a:rPr>
              <a:t>Which</a:t>
            </a:r>
            <a:r>
              <a:rPr lang="es-ES" b="1" dirty="0" smtClean="0">
                <a:latin typeface="Arial" panose="020B0604020202020204" pitchFamily="34" charset="0"/>
                <a:cs typeface="Arial" panose="020B0604020202020204" pitchFamily="34" charset="0"/>
              </a:rPr>
              <a:t> </a:t>
            </a:r>
            <a:r>
              <a:rPr lang="es-ES" b="1" dirty="0" err="1" smtClean="0">
                <a:latin typeface="Arial" panose="020B0604020202020204" pitchFamily="34" charset="0"/>
                <a:cs typeface="Arial" panose="020B0604020202020204" pitchFamily="34" charset="0"/>
              </a:rPr>
              <a:t>activity</a:t>
            </a:r>
            <a:r>
              <a:rPr lang="es-ES" b="1" dirty="0" smtClean="0">
                <a:latin typeface="Arial" panose="020B0604020202020204" pitchFamily="34" charset="0"/>
                <a:cs typeface="Arial" panose="020B0604020202020204" pitchFamily="34" charset="0"/>
              </a:rPr>
              <a:t> </a:t>
            </a:r>
            <a:r>
              <a:rPr lang="es-ES" b="1" dirty="0" err="1" smtClean="0">
                <a:latin typeface="Arial" panose="020B0604020202020204" pitchFamily="34" charset="0"/>
                <a:cs typeface="Arial" panose="020B0604020202020204" pitchFamily="34" charset="0"/>
              </a:rPr>
              <a:t>could</a:t>
            </a:r>
            <a:r>
              <a:rPr lang="es-ES" b="1" dirty="0" smtClean="0">
                <a:latin typeface="Arial" panose="020B0604020202020204" pitchFamily="34" charset="0"/>
                <a:cs typeface="Arial" panose="020B0604020202020204" pitchFamily="34" charset="0"/>
              </a:rPr>
              <a:t> </a:t>
            </a:r>
            <a:r>
              <a:rPr lang="es-ES" b="1" dirty="0" err="1" smtClean="0">
                <a:latin typeface="Arial" panose="020B0604020202020204" pitchFamily="34" charset="0"/>
                <a:cs typeface="Arial" panose="020B0604020202020204" pitchFamily="34" charset="0"/>
              </a:rPr>
              <a:t>help</a:t>
            </a:r>
            <a:r>
              <a:rPr lang="es-ES" b="1" dirty="0" smtClean="0">
                <a:latin typeface="Arial" panose="020B0604020202020204" pitchFamily="34" charset="0"/>
                <a:cs typeface="Arial" panose="020B0604020202020204" pitchFamily="34" charset="0"/>
              </a:rPr>
              <a:t> at pan-</a:t>
            </a:r>
            <a:r>
              <a:rPr lang="es-ES" b="1" dirty="0" err="1" smtClean="0">
                <a:latin typeface="Arial" panose="020B0604020202020204" pitchFamily="34" charset="0"/>
                <a:cs typeface="Arial" panose="020B0604020202020204" pitchFamily="34" charset="0"/>
              </a:rPr>
              <a:t>European</a:t>
            </a:r>
            <a:r>
              <a:rPr lang="es-ES" b="1" dirty="0" smtClean="0">
                <a:latin typeface="Arial" panose="020B0604020202020204" pitchFamily="34" charset="0"/>
                <a:cs typeface="Arial" panose="020B0604020202020204" pitchFamily="34" charset="0"/>
              </a:rPr>
              <a:t> </a:t>
            </a:r>
            <a:r>
              <a:rPr lang="es-ES" b="1" dirty="0" err="1" smtClean="0">
                <a:latin typeface="Arial" panose="020B0604020202020204" pitchFamily="34" charset="0"/>
                <a:cs typeface="Arial" panose="020B0604020202020204" pitchFamily="34" charset="0"/>
              </a:rPr>
              <a:t>manner</a:t>
            </a:r>
            <a:r>
              <a:rPr lang="es-ES" b="1" dirty="0" smtClean="0">
                <a:latin typeface="Arial" panose="020B0604020202020204" pitchFamily="34" charset="0"/>
                <a:cs typeface="Arial" panose="020B0604020202020204" pitchFamily="34" charset="0"/>
              </a:rPr>
              <a:t> LHON</a:t>
            </a:r>
            <a:endParaRPr lang="de-CH" b="1"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457200" y="1371600"/>
            <a:ext cx="4038600" cy="3394472"/>
          </a:xfrm>
        </p:spPr>
        <p:txBody>
          <a:bodyPr>
            <a:normAutofit fontScale="85000" lnSpcReduction="20000"/>
          </a:bodyPr>
          <a:lstStyle/>
          <a:p>
            <a:pPr marL="514350" indent="-514350">
              <a:buFont typeface="+mj-lt"/>
              <a:buAutoNum type="arabicPeriod"/>
            </a:pPr>
            <a:r>
              <a:rPr lang="en-US" b="1" dirty="0" smtClean="0">
                <a:latin typeface="Arial" panose="020B0604020202020204" pitchFamily="34" charset="0"/>
                <a:cs typeface="Arial" panose="020B0604020202020204" pitchFamily="34" charset="0"/>
              </a:rPr>
              <a:t>Identifying </a:t>
            </a:r>
            <a:r>
              <a:rPr lang="en-US" b="1" dirty="0">
                <a:latin typeface="Arial" panose="020B0604020202020204" pitchFamily="34" charset="0"/>
                <a:cs typeface="Arial" panose="020B0604020202020204" pitchFamily="34" charset="0"/>
              </a:rPr>
              <a:t>patients’ priorities and </a:t>
            </a:r>
            <a:r>
              <a:rPr lang="en-US" b="1" dirty="0" smtClean="0">
                <a:latin typeface="Arial" panose="020B0604020202020204" pitchFamily="34" charset="0"/>
                <a:cs typeface="Arial" panose="020B0604020202020204" pitchFamily="34" charset="0"/>
              </a:rPr>
              <a:t>experiences</a:t>
            </a:r>
            <a:endParaRPr lang="es-ES" b="1" dirty="0" smtClean="0">
              <a:latin typeface="Arial" panose="020B0604020202020204" pitchFamily="34" charset="0"/>
              <a:cs typeface="Arial" panose="020B0604020202020204" pitchFamily="34" charset="0"/>
            </a:endParaRPr>
          </a:p>
          <a:p>
            <a:pPr marL="514350" indent="-514350">
              <a:buFont typeface="+mj-lt"/>
              <a:buAutoNum type="arabicPeriod"/>
            </a:pPr>
            <a:r>
              <a:rPr lang="es-ES" b="1" dirty="0" err="1" smtClean="0">
                <a:latin typeface="Arial" panose="020B0604020202020204" pitchFamily="34" charset="0"/>
                <a:cs typeface="Arial" panose="020B0604020202020204" pitchFamily="34" charset="0"/>
              </a:rPr>
              <a:t>Empowering</a:t>
            </a:r>
            <a:r>
              <a:rPr lang="es-ES" b="1" dirty="0" smtClean="0">
                <a:latin typeface="Arial" panose="020B0604020202020204" pitchFamily="34" charset="0"/>
                <a:cs typeface="Arial" panose="020B0604020202020204" pitchFamily="34" charset="0"/>
              </a:rPr>
              <a:t> (</a:t>
            </a:r>
            <a:r>
              <a:rPr lang="es-ES" b="1" dirty="0" err="1" smtClean="0">
                <a:latin typeface="Arial" panose="020B0604020202020204" pitchFamily="34" charset="0"/>
                <a:cs typeface="Arial" panose="020B0604020202020204" pitchFamily="34" charset="0"/>
              </a:rPr>
              <a:t>Information</a:t>
            </a:r>
            <a:r>
              <a:rPr lang="es-ES" b="1" dirty="0" smtClean="0">
                <a:latin typeface="Arial" panose="020B0604020202020204" pitchFamily="34" charset="0"/>
                <a:cs typeface="Arial" panose="020B0604020202020204" pitchFamily="34" charset="0"/>
              </a:rPr>
              <a:t> </a:t>
            </a:r>
            <a:r>
              <a:rPr lang="es-ES" b="1" dirty="0" err="1" smtClean="0">
                <a:latin typeface="Arial" panose="020B0604020202020204" pitchFamily="34" charset="0"/>
                <a:cs typeface="Arial" panose="020B0604020202020204" pitchFamily="34" charset="0"/>
              </a:rPr>
              <a:t>exchange</a:t>
            </a:r>
            <a:r>
              <a:rPr lang="es-ES" b="1" dirty="0" smtClean="0">
                <a:latin typeface="Arial" panose="020B0604020202020204" pitchFamily="34" charset="0"/>
                <a:cs typeface="Arial" panose="020B0604020202020204" pitchFamily="34" charset="0"/>
              </a:rPr>
              <a:t>)</a:t>
            </a:r>
          </a:p>
          <a:p>
            <a:pPr marL="514350" indent="-514350">
              <a:buFont typeface="+mj-lt"/>
              <a:buAutoNum type="arabicPeriod"/>
            </a:pPr>
            <a:r>
              <a:rPr lang="de-CH" b="1" dirty="0" err="1" smtClean="0">
                <a:latin typeface="Arial" panose="020B0604020202020204" pitchFamily="34" charset="0"/>
                <a:cs typeface="Arial" panose="020B0604020202020204" pitchFamily="34" charset="0"/>
              </a:rPr>
              <a:t>Breaking</a:t>
            </a:r>
            <a:r>
              <a:rPr lang="de-CH" b="1" dirty="0" smtClean="0">
                <a:latin typeface="Arial" panose="020B0604020202020204" pitchFamily="34" charset="0"/>
                <a:cs typeface="Arial" panose="020B0604020202020204" pitchFamily="34" charset="0"/>
              </a:rPr>
              <a:t> </a:t>
            </a:r>
            <a:r>
              <a:rPr lang="de-CH" b="1" dirty="0" err="1">
                <a:latin typeface="Arial" panose="020B0604020202020204" pitchFamily="34" charset="0"/>
                <a:cs typeface="Arial" panose="020B0604020202020204" pitchFamily="34" charset="0"/>
              </a:rPr>
              <a:t>isolation</a:t>
            </a:r>
            <a:r>
              <a:rPr lang="de-CH" b="1" dirty="0">
                <a:latin typeface="Arial" panose="020B0604020202020204" pitchFamily="34" charset="0"/>
                <a:cs typeface="Arial" panose="020B0604020202020204" pitchFamily="34" charset="0"/>
              </a:rPr>
              <a:t> </a:t>
            </a:r>
            <a:r>
              <a:rPr lang="de-CH" b="1" dirty="0" smtClean="0">
                <a:latin typeface="Arial" panose="020B0604020202020204" pitchFamily="34" charset="0"/>
                <a:cs typeface="Arial" panose="020B0604020202020204" pitchFamily="34" charset="0"/>
              </a:rPr>
              <a:t>&amp; Connect (</a:t>
            </a:r>
            <a:r>
              <a:rPr lang="es-ES" b="1" dirty="0" smtClean="0">
                <a:latin typeface="Arial" panose="020B0604020202020204" pitchFamily="34" charset="0"/>
                <a:cs typeface="Arial" panose="020B0604020202020204" pitchFamily="34" charset="0"/>
              </a:rPr>
              <a:t>Network and </a:t>
            </a:r>
            <a:r>
              <a:rPr lang="es-ES" b="1" dirty="0" err="1" smtClean="0">
                <a:latin typeface="Arial" panose="020B0604020202020204" pitchFamily="34" charset="0"/>
                <a:cs typeface="Arial" panose="020B0604020202020204" pitchFamily="34" charset="0"/>
              </a:rPr>
              <a:t>Work</a:t>
            </a:r>
            <a:r>
              <a:rPr lang="es-ES" b="1" dirty="0" smtClean="0">
                <a:latin typeface="Arial" panose="020B0604020202020204" pitchFamily="34" charset="0"/>
                <a:cs typeface="Arial" panose="020B0604020202020204" pitchFamily="34" charset="0"/>
              </a:rPr>
              <a:t> </a:t>
            </a:r>
            <a:r>
              <a:rPr lang="es-ES" b="1" dirty="0" err="1" smtClean="0">
                <a:latin typeface="Arial" panose="020B0604020202020204" pitchFamily="34" charset="0"/>
                <a:cs typeface="Arial" panose="020B0604020202020204" pitchFamily="34" charset="0"/>
              </a:rPr>
              <a:t>together</a:t>
            </a:r>
            <a:r>
              <a:rPr lang="es-ES" b="1" dirty="0" smtClean="0">
                <a:latin typeface="Arial" panose="020B0604020202020204" pitchFamily="34" charset="0"/>
                <a:cs typeface="Arial" panose="020B0604020202020204" pitchFamily="34" charset="0"/>
              </a:rPr>
              <a:t>) </a:t>
            </a:r>
          </a:p>
          <a:p>
            <a:pPr marL="514350" indent="-514350">
              <a:buFont typeface="+mj-lt"/>
              <a:buAutoNum type="arabicPeriod"/>
            </a:pPr>
            <a:r>
              <a:rPr lang="es-ES" b="1" dirty="0" err="1" smtClean="0">
                <a:latin typeface="Arial" panose="020B0604020202020204" pitchFamily="34" charset="0"/>
                <a:cs typeface="Arial" panose="020B0604020202020204" pitchFamily="34" charset="0"/>
              </a:rPr>
              <a:t>Raising</a:t>
            </a:r>
            <a:r>
              <a:rPr lang="es-ES" b="1" dirty="0" smtClean="0">
                <a:latin typeface="Arial" panose="020B0604020202020204" pitchFamily="34" charset="0"/>
                <a:cs typeface="Arial" panose="020B0604020202020204" pitchFamily="34" charset="0"/>
              </a:rPr>
              <a:t> </a:t>
            </a:r>
            <a:r>
              <a:rPr lang="es-ES" b="1" dirty="0" err="1" smtClean="0">
                <a:latin typeface="Arial" panose="020B0604020202020204" pitchFamily="34" charset="0"/>
                <a:cs typeface="Arial" panose="020B0604020202020204" pitchFamily="34" charset="0"/>
              </a:rPr>
              <a:t>awareness</a:t>
            </a:r>
            <a:r>
              <a:rPr lang="es-ES" b="1" dirty="0" smtClean="0">
                <a:latin typeface="Arial" panose="020B0604020202020204" pitchFamily="34" charset="0"/>
                <a:cs typeface="Arial" panose="020B0604020202020204" pitchFamily="34" charset="0"/>
              </a:rPr>
              <a:t> </a:t>
            </a:r>
          </a:p>
          <a:p>
            <a:pPr marL="514350" indent="-514350">
              <a:buFont typeface="+mj-lt"/>
              <a:buAutoNum type="arabicPeriod"/>
            </a:pPr>
            <a:endParaRPr lang="de-CH" b="1"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p:txBody>
          <a:bodyPr>
            <a:noAutofit/>
          </a:bodyPr>
          <a:lstStyle/>
          <a:p>
            <a:pPr marL="0" indent="0" algn="ctr">
              <a:buNone/>
            </a:pPr>
            <a:r>
              <a:rPr lang="es-ES" sz="23900" b="1" dirty="0" smtClean="0"/>
              <a:t>?</a:t>
            </a:r>
            <a:endParaRPr lang="de-CH" sz="23900" b="1" dirty="0"/>
          </a:p>
        </p:txBody>
      </p:sp>
    </p:spTree>
    <p:extLst>
      <p:ext uri="{BB962C8B-B14F-4D97-AF65-F5344CB8AC3E}">
        <p14:creationId xmlns:p14="http://schemas.microsoft.com/office/powerpoint/2010/main" val="32796707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57" y="2449287"/>
            <a:ext cx="1524000" cy="1524000"/>
          </a:xfrm>
          <a:prstGeom prst="rect">
            <a:avLst/>
          </a:prstGeom>
        </p:spPr>
      </p:pic>
      <p:sp>
        <p:nvSpPr>
          <p:cNvPr id="2" name="Title 1"/>
          <p:cNvSpPr>
            <a:spLocks noGrp="1"/>
          </p:cNvSpPr>
          <p:nvPr>
            <p:ph type="title"/>
          </p:nvPr>
        </p:nvSpPr>
        <p:spPr/>
        <p:txBody>
          <a:bodyPr>
            <a:normAutofit fontScale="90000"/>
          </a:bodyPr>
          <a:lstStyle/>
          <a:p>
            <a:r>
              <a:rPr lang="es-ES" b="1" dirty="0" err="1">
                <a:latin typeface="Arial" panose="020B0604020202020204" pitchFamily="34" charset="0"/>
                <a:cs typeface="Arial" panose="020B0604020202020204" pitchFamily="34" charset="0"/>
              </a:rPr>
              <a:t>Method</a:t>
            </a:r>
            <a:r>
              <a:rPr lang="es-ES" b="1" dirty="0">
                <a:latin typeface="Arial" panose="020B0604020202020204" pitchFamily="34" charset="0"/>
                <a:cs typeface="Arial" panose="020B0604020202020204" pitchFamily="34" charset="0"/>
              </a:rPr>
              <a:t> </a:t>
            </a:r>
            <a:r>
              <a:rPr lang="es-ES" b="1" dirty="0" err="1">
                <a:latin typeface="Arial" panose="020B0604020202020204" pitchFamily="34" charset="0"/>
                <a:cs typeface="Arial" panose="020B0604020202020204" pitchFamily="34" charset="0"/>
              </a:rPr>
              <a:t>European</a:t>
            </a:r>
            <a:r>
              <a:rPr lang="es-ES" b="1" dirty="0">
                <a:latin typeface="Arial" panose="020B0604020202020204" pitchFamily="34" charset="0"/>
                <a:cs typeface="Arial" panose="020B0604020202020204" pitchFamily="34" charset="0"/>
              </a:rPr>
              <a:t> LHON </a:t>
            </a:r>
            <a:r>
              <a:rPr lang="es-ES" b="1" dirty="0" err="1">
                <a:latin typeface="Arial" panose="020B0604020202020204" pitchFamily="34" charset="0"/>
                <a:cs typeface="Arial" panose="020B0604020202020204" pitchFamily="34" charset="0"/>
              </a:rPr>
              <a:t>Patient</a:t>
            </a:r>
            <a:r>
              <a:rPr lang="es-ES" b="1" dirty="0">
                <a:latin typeface="Arial" panose="020B0604020202020204" pitchFamily="34" charset="0"/>
                <a:cs typeface="Arial" panose="020B0604020202020204" pitchFamily="34" charset="0"/>
              </a:rPr>
              <a:t> </a:t>
            </a:r>
            <a:r>
              <a:rPr lang="es-ES" b="1" dirty="0" err="1">
                <a:latin typeface="Arial" panose="020B0604020202020204" pitchFamily="34" charset="0"/>
                <a:cs typeface="Arial" panose="020B0604020202020204" pitchFamily="34" charset="0"/>
              </a:rPr>
              <a:t>Groups</a:t>
            </a:r>
            <a:r>
              <a:rPr lang="es-ES" b="1" dirty="0">
                <a:latin typeface="Arial" panose="020B0604020202020204" pitchFamily="34" charset="0"/>
                <a:cs typeface="Arial" panose="020B0604020202020204" pitchFamily="34" charset="0"/>
              </a:rPr>
              <a:t> </a:t>
            </a:r>
            <a:r>
              <a:rPr lang="es-ES" b="1" dirty="0" err="1">
                <a:latin typeface="Arial" panose="020B0604020202020204" pitchFamily="34" charset="0"/>
                <a:cs typeface="Arial" panose="020B0604020202020204" pitchFamily="34" charset="0"/>
              </a:rPr>
              <a:t>Advisory</a:t>
            </a:r>
            <a:r>
              <a:rPr lang="es-ES" b="1" dirty="0">
                <a:latin typeface="Arial" panose="020B0604020202020204" pitchFamily="34" charset="0"/>
                <a:cs typeface="Arial" panose="020B0604020202020204" pitchFamily="34" charset="0"/>
              </a:rPr>
              <a:t> </a:t>
            </a:r>
            <a:r>
              <a:rPr lang="es-ES" b="1" dirty="0" err="1">
                <a:latin typeface="Arial" panose="020B0604020202020204" pitchFamily="34" charset="0"/>
                <a:cs typeface="Arial" panose="020B0604020202020204" pitchFamily="34" charset="0"/>
              </a:rPr>
              <a:t>Board</a:t>
            </a:r>
            <a:r>
              <a:rPr lang="es-ES" b="1" dirty="0">
                <a:latin typeface="Arial" panose="020B0604020202020204" pitchFamily="34" charset="0"/>
                <a:cs typeface="Arial" panose="020B0604020202020204" pitchFamily="34" charset="0"/>
              </a:rPr>
              <a:t> </a:t>
            </a:r>
            <a:endParaRPr lang="de-CH" dirty="0"/>
          </a:p>
        </p:txBody>
      </p:sp>
      <p:sp>
        <p:nvSpPr>
          <p:cNvPr id="3" name="Rectangle 2"/>
          <p:cNvSpPr/>
          <p:nvPr/>
        </p:nvSpPr>
        <p:spPr>
          <a:xfrm>
            <a:off x="250375" y="1447801"/>
            <a:ext cx="4757057" cy="566058"/>
          </a:xfrm>
          <a:prstGeom prst="rect">
            <a:avLst/>
          </a:prstGeom>
          <a:noFill/>
          <a:ln w="12700" cap="flat" cmpd="sng" algn="ctr">
            <a:noFill/>
            <a:prstDash val="solid"/>
            <a:miter lim="800000"/>
          </a:ln>
          <a:effectLst/>
        </p:spPr>
        <p:txBody>
          <a:bodyPr lIns="68579" tIns="34289" rIns="68579" bIns="34289" rtlCol="0" anchor="ctr"/>
          <a:lstStyle/>
          <a:p>
            <a:pPr marL="0" marR="0" lvl="0" indent="0" algn="ctr" defTabSz="684848" eaLnBrk="1" fontAlgn="auto" latinLnBrk="0" hangingPunct="1">
              <a:lnSpc>
                <a:spcPct val="100000"/>
              </a:lnSpc>
              <a:spcBef>
                <a:spcPts val="0"/>
              </a:spcBef>
              <a:spcAft>
                <a:spcPts val="0"/>
              </a:spcAft>
              <a:buClrTx/>
              <a:buSzTx/>
              <a:buFontTx/>
              <a:buNone/>
              <a:tabLst/>
              <a:defRPr/>
            </a:pPr>
            <a:r>
              <a:rPr kumimoji="0" lang="es-ES" sz="2800" b="1" i="0" u="none" strike="noStrike" kern="0" cap="none" spc="0" normalizeH="0" baseline="0" noProof="0" dirty="0" err="1" smtClean="0">
                <a:ln>
                  <a:noFill/>
                </a:ln>
                <a:effectLst/>
                <a:uLnTx/>
                <a:uFillTx/>
                <a:latin typeface="Arial" panose="020B0604020202020204" pitchFamily="34" charset="0"/>
                <a:cs typeface="Arial" panose="020B0604020202020204" pitchFamily="34" charset="0"/>
              </a:rPr>
              <a:t>Mixed</a:t>
            </a:r>
            <a:r>
              <a:rPr kumimoji="0" lang="es-ES" sz="28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 </a:t>
            </a:r>
            <a:r>
              <a:rPr kumimoji="0" lang="es-ES" sz="2800" b="1" i="0" u="none" strike="noStrike" kern="0" cap="none" spc="0" normalizeH="0" baseline="0" noProof="0" dirty="0" err="1" smtClean="0">
                <a:ln>
                  <a:noFill/>
                </a:ln>
                <a:effectLst/>
                <a:uLnTx/>
                <a:uFillTx/>
                <a:latin typeface="Arial" panose="020B0604020202020204" pitchFamily="34" charset="0"/>
                <a:cs typeface="Arial" panose="020B0604020202020204" pitchFamily="34" charset="0"/>
              </a:rPr>
              <a:t>research</a:t>
            </a:r>
            <a:r>
              <a:rPr kumimoji="0" lang="es-ES" sz="28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 </a:t>
            </a:r>
            <a:r>
              <a:rPr kumimoji="0" lang="es-ES" sz="2800" b="1" i="0" u="none" strike="noStrike" kern="0" cap="none" spc="0" normalizeH="0" baseline="0" noProof="0" dirty="0" err="1" smtClean="0">
                <a:ln>
                  <a:noFill/>
                </a:ln>
                <a:effectLst/>
                <a:uLnTx/>
                <a:uFillTx/>
                <a:latin typeface="Arial" panose="020B0604020202020204" pitchFamily="34" charset="0"/>
                <a:cs typeface="Arial" panose="020B0604020202020204" pitchFamily="34" charset="0"/>
              </a:rPr>
              <a:t>approach</a:t>
            </a:r>
            <a:endParaRPr kumimoji="0" lang="de-CH" sz="28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5471164" y="1981201"/>
            <a:ext cx="3489960" cy="339447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mj-lt"/>
              <a:buAutoNum type="arabicPeriod"/>
            </a:pPr>
            <a:r>
              <a:rPr lang="en-US" sz="2000" dirty="0" smtClean="0">
                <a:latin typeface="Arial" panose="020B0604020202020204" pitchFamily="34" charset="0"/>
                <a:cs typeface="Arial" panose="020B0604020202020204" pitchFamily="34" charset="0"/>
              </a:rPr>
              <a:t>Sweden </a:t>
            </a:r>
          </a:p>
          <a:p>
            <a:pPr marL="514350" indent="-514350">
              <a:buFont typeface="+mj-lt"/>
              <a:buAutoNum type="arabicPeriod"/>
            </a:pPr>
            <a:r>
              <a:rPr lang="en-US" sz="2000" dirty="0" smtClean="0">
                <a:latin typeface="Arial" panose="020B0604020202020204" pitchFamily="34" charset="0"/>
                <a:cs typeface="Arial" panose="020B0604020202020204" pitchFamily="34" charset="0"/>
              </a:rPr>
              <a:t>Germany </a:t>
            </a:r>
          </a:p>
          <a:p>
            <a:pPr marL="514350" indent="-514350">
              <a:buFont typeface="+mj-lt"/>
              <a:buAutoNum type="arabicPeriod"/>
            </a:pPr>
            <a:r>
              <a:rPr lang="en-US" sz="2000" dirty="0" smtClean="0">
                <a:latin typeface="Arial" panose="020B0604020202020204" pitchFamily="34" charset="0"/>
                <a:cs typeface="Arial" panose="020B0604020202020204" pitchFamily="34" charset="0"/>
              </a:rPr>
              <a:t>United Kingdom</a:t>
            </a:r>
          </a:p>
          <a:p>
            <a:pPr marL="514350" indent="-514350">
              <a:buFont typeface="+mj-lt"/>
              <a:buAutoNum type="arabicPeriod"/>
            </a:pPr>
            <a:r>
              <a:rPr lang="en-US" sz="2000" dirty="0" smtClean="0">
                <a:latin typeface="Arial" panose="020B0604020202020204" pitchFamily="34" charset="0"/>
                <a:cs typeface="Arial" panose="020B0604020202020204" pitchFamily="34" charset="0"/>
              </a:rPr>
              <a:t>France </a:t>
            </a:r>
          </a:p>
          <a:p>
            <a:pPr marL="514350" indent="-514350">
              <a:buFont typeface="+mj-lt"/>
              <a:buAutoNum type="arabicPeriod"/>
            </a:pPr>
            <a:r>
              <a:rPr lang="en-US" sz="2000" dirty="0" smtClean="0">
                <a:latin typeface="Arial" panose="020B0604020202020204" pitchFamily="34" charset="0"/>
                <a:cs typeface="Arial" panose="020B0604020202020204" pitchFamily="34" charset="0"/>
              </a:rPr>
              <a:t>Italy </a:t>
            </a:r>
          </a:p>
          <a:p>
            <a:pPr marL="514350" indent="-514350">
              <a:buFont typeface="+mj-lt"/>
              <a:buAutoNum type="arabicPeriod"/>
            </a:pPr>
            <a:r>
              <a:rPr lang="en-US" sz="2000" dirty="0" smtClean="0">
                <a:latin typeface="Arial" panose="020B0604020202020204" pitchFamily="34" charset="0"/>
                <a:cs typeface="Arial" panose="020B0604020202020204" pitchFamily="34" charset="0"/>
              </a:rPr>
              <a:t>Spain </a:t>
            </a:r>
          </a:p>
          <a:p>
            <a:pPr marL="514350" indent="-514350">
              <a:buFont typeface="+mj-lt"/>
              <a:buAutoNum type="arabicPeriod"/>
            </a:pPr>
            <a:r>
              <a:rPr lang="en-US" sz="2000" dirty="0" smtClean="0">
                <a:latin typeface="Arial" panose="020B0604020202020204" pitchFamily="34" charset="0"/>
                <a:cs typeface="Arial" panose="020B0604020202020204" pitchFamily="34" charset="0"/>
              </a:rPr>
              <a:t>Portugal</a:t>
            </a:r>
          </a:p>
          <a:p>
            <a:pPr marL="514350" indent="-514350">
              <a:buFont typeface="+mj-lt"/>
              <a:buAutoNum type="arabicPeriod"/>
            </a:pPr>
            <a:r>
              <a:rPr lang="en-US" sz="2000" dirty="0" smtClean="0">
                <a:latin typeface="Arial" panose="020B0604020202020204" pitchFamily="34" charset="0"/>
                <a:cs typeface="Arial" panose="020B0604020202020204" pitchFamily="34" charset="0"/>
              </a:rPr>
              <a:t>Romania</a:t>
            </a:r>
            <a:endParaRPr lang="de-CH" sz="2000" dirty="0"/>
          </a:p>
        </p:txBody>
      </p:sp>
      <p:sp>
        <p:nvSpPr>
          <p:cNvPr id="5" name="AutoShape 2" descr="Image result for survey icon black and white"/>
          <p:cNvSpPr>
            <a:spLocks noChangeAspect="1" noChangeArrowheads="1"/>
          </p:cNvSpPr>
          <p:nvPr/>
        </p:nvSpPr>
        <p:spPr bwMode="auto">
          <a:xfrm>
            <a:off x="155575" y="-1608138"/>
            <a:ext cx="3362325" cy="3362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6" name="AutoShape 4" descr="Image result for survey icon black and white"/>
          <p:cNvSpPr>
            <a:spLocks noChangeAspect="1" noChangeArrowheads="1"/>
          </p:cNvSpPr>
          <p:nvPr/>
        </p:nvSpPr>
        <p:spPr bwMode="auto">
          <a:xfrm>
            <a:off x="155575" y="-914400"/>
            <a:ext cx="1905000"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pic>
        <p:nvPicPr>
          <p:cNvPr id="32774" name="Picture 6" descr="Image result for face to face meeting icon black and wh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5132" y="2449287"/>
            <a:ext cx="1542597" cy="154259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402675" y="1447801"/>
            <a:ext cx="3514906" cy="566058"/>
          </a:xfrm>
          <a:prstGeom prst="rect">
            <a:avLst/>
          </a:prstGeom>
          <a:noFill/>
          <a:ln w="12700" cap="flat" cmpd="sng" algn="ctr">
            <a:noFill/>
            <a:prstDash val="solid"/>
            <a:miter lim="800000"/>
          </a:ln>
          <a:effectLst/>
        </p:spPr>
        <p:txBody>
          <a:bodyPr lIns="68579" tIns="34289" rIns="68579" bIns="34289" rtlCol="0" anchor="ctr"/>
          <a:lstStyle/>
          <a:p>
            <a:pPr marL="0" marR="0" lvl="0" indent="0" algn="ctr" defTabSz="684848" eaLnBrk="1" fontAlgn="auto" latinLnBrk="0" hangingPunct="1">
              <a:lnSpc>
                <a:spcPct val="100000"/>
              </a:lnSpc>
              <a:spcBef>
                <a:spcPts val="0"/>
              </a:spcBef>
              <a:spcAft>
                <a:spcPts val="0"/>
              </a:spcAft>
              <a:buClrTx/>
              <a:buSzTx/>
              <a:buFontTx/>
              <a:buNone/>
              <a:tabLst/>
              <a:defRPr/>
            </a:pPr>
            <a:r>
              <a:rPr kumimoji="0" lang="es-ES" sz="2800" b="1" i="0" u="none" strike="noStrike" kern="0" cap="none" spc="0" normalizeH="0" baseline="0" noProof="0" dirty="0" err="1" smtClean="0">
                <a:ln>
                  <a:noFill/>
                </a:ln>
                <a:effectLst/>
                <a:uLnTx/>
                <a:uFillTx/>
                <a:latin typeface="Arial" panose="020B0604020202020204" pitchFamily="34" charset="0"/>
                <a:cs typeface="Arial" panose="020B0604020202020204" pitchFamily="34" charset="0"/>
              </a:rPr>
              <a:t>Participants</a:t>
            </a:r>
            <a:endParaRPr kumimoji="0" lang="de-CH" sz="28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endParaRPr>
          </a:p>
        </p:txBody>
      </p:sp>
      <p:sp>
        <p:nvSpPr>
          <p:cNvPr id="8" name="AutoShape 8" descr="Image result for webinar  icon black and white"/>
          <p:cNvSpPr>
            <a:spLocks noChangeAspect="1" noChangeArrowheads="1"/>
          </p:cNvSpPr>
          <p:nvPr/>
        </p:nvSpPr>
        <p:spPr bwMode="auto">
          <a:xfrm>
            <a:off x="307975" y="-762000"/>
            <a:ext cx="1905000"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7729" y="2449287"/>
            <a:ext cx="1620905" cy="1620905"/>
          </a:xfrm>
          <a:prstGeom prst="rect">
            <a:avLst/>
          </a:prstGeom>
        </p:spPr>
      </p:pic>
      <p:sp>
        <p:nvSpPr>
          <p:cNvPr id="11" name="Rectangle 10"/>
          <p:cNvSpPr/>
          <p:nvPr/>
        </p:nvSpPr>
        <p:spPr>
          <a:xfrm>
            <a:off x="155575" y="1491344"/>
            <a:ext cx="4895401" cy="3439886"/>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
        <p:nvSpPr>
          <p:cNvPr id="13" name="Rectangle 12"/>
          <p:cNvSpPr/>
          <p:nvPr/>
        </p:nvSpPr>
        <p:spPr>
          <a:xfrm>
            <a:off x="5257804" y="1491344"/>
            <a:ext cx="3703322" cy="3439886"/>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
        <p:nvSpPr>
          <p:cNvPr id="12" name="TextBox 11"/>
          <p:cNvSpPr txBox="1"/>
          <p:nvPr/>
        </p:nvSpPr>
        <p:spPr>
          <a:xfrm>
            <a:off x="559236" y="4068345"/>
            <a:ext cx="982961" cy="400110"/>
          </a:xfrm>
          <a:prstGeom prst="rect">
            <a:avLst/>
          </a:prstGeom>
          <a:noFill/>
        </p:spPr>
        <p:txBody>
          <a:bodyPr wrap="none" rtlCol="0">
            <a:spAutoFit/>
          </a:bodyPr>
          <a:lstStyle/>
          <a:p>
            <a:r>
              <a:rPr lang="es-ES" sz="2000" dirty="0" err="1" smtClean="0">
                <a:latin typeface="Arial" panose="020B0604020202020204" pitchFamily="34" charset="0"/>
                <a:cs typeface="Arial" panose="020B0604020202020204" pitchFamily="34" charset="0"/>
              </a:rPr>
              <a:t>Survey</a:t>
            </a:r>
            <a:endParaRPr lang="de-CH" sz="2000" dirty="0">
              <a:latin typeface="Arial" panose="020B0604020202020204" pitchFamily="34" charset="0"/>
              <a:cs typeface="Arial" panose="020B0604020202020204" pitchFamily="34" charset="0"/>
            </a:endParaRPr>
          </a:p>
        </p:txBody>
      </p:sp>
      <p:sp>
        <p:nvSpPr>
          <p:cNvPr id="15" name="TextBox 14"/>
          <p:cNvSpPr txBox="1"/>
          <p:nvPr/>
        </p:nvSpPr>
        <p:spPr>
          <a:xfrm>
            <a:off x="3678327" y="4070192"/>
            <a:ext cx="1135439" cy="400110"/>
          </a:xfrm>
          <a:prstGeom prst="rect">
            <a:avLst/>
          </a:prstGeom>
          <a:noFill/>
        </p:spPr>
        <p:txBody>
          <a:bodyPr wrap="none" rtlCol="0">
            <a:spAutoFit/>
          </a:bodyPr>
          <a:lstStyle/>
          <a:p>
            <a:r>
              <a:rPr lang="es-ES" sz="2000" dirty="0" err="1" smtClean="0">
                <a:latin typeface="Arial" panose="020B0604020202020204" pitchFamily="34" charset="0"/>
                <a:cs typeface="Arial" panose="020B0604020202020204" pitchFamily="34" charset="0"/>
              </a:rPr>
              <a:t>Webinar</a:t>
            </a:r>
            <a:endParaRPr lang="de-CH" sz="2000" dirty="0">
              <a:latin typeface="Arial" panose="020B0604020202020204" pitchFamily="34" charset="0"/>
              <a:cs typeface="Arial" panose="020B0604020202020204" pitchFamily="34" charset="0"/>
            </a:endParaRPr>
          </a:p>
        </p:txBody>
      </p:sp>
      <p:sp>
        <p:nvSpPr>
          <p:cNvPr id="16" name="TextBox 15"/>
          <p:cNvSpPr txBox="1"/>
          <p:nvPr/>
        </p:nvSpPr>
        <p:spPr>
          <a:xfrm>
            <a:off x="1836737" y="4070192"/>
            <a:ext cx="1664238" cy="400110"/>
          </a:xfrm>
          <a:prstGeom prst="rect">
            <a:avLst/>
          </a:prstGeom>
          <a:noFill/>
        </p:spPr>
        <p:txBody>
          <a:bodyPr wrap="none" rtlCol="0">
            <a:spAutoFit/>
          </a:bodyPr>
          <a:lstStyle/>
          <a:p>
            <a:r>
              <a:rPr lang="es-ES" sz="2000" dirty="0" err="1" smtClean="0">
                <a:latin typeface="Arial" panose="020B0604020202020204" pitchFamily="34" charset="0"/>
                <a:cs typeface="Arial" panose="020B0604020202020204" pitchFamily="34" charset="0"/>
              </a:rPr>
              <a:t>Face</a:t>
            </a:r>
            <a:r>
              <a:rPr lang="es-ES" sz="2000" dirty="0" smtClean="0">
                <a:latin typeface="Arial" panose="020B0604020202020204" pitchFamily="34" charset="0"/>
                <a:cs typeface="Arial" panose="020B0604020202020204" pitchFamily="34" charset="0"/>
              </a:rPr>
              <a:t> to </a:t>
            </a:r>
            <a:r>
              <a:rPr lang="es-ES" sz="2000" dirty="0" err="1" smtClean="0">
                <a:latin typeface="Arial" panose="020B0604020202020204" pitchFamily="34" charset="0"/>
                <a:cs typeface="Arial" panose="020B0604020202020204" pitchFamily="34" charset="0"/>
              </a:rPr>
              <a:t>face</a:t>
            </a:r>
            <a:r>
              <a:rPr lang="es-ES" sz="2000" dirty="0" smtClean="0">
                <a:latin typeface="Arial" panose="020B0604020202020204" pitchFamily="34" charset="0"/>
                <a:cs typeface="Arial" panose="020B0604020202020204" pitchFamily="34" charset="0"/>
              </a:rPr>
              <a:t> </a:t>
            </a:r>
            <a:endParaRPr lang="de-CH"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43199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sz="4400" dirty="0" smtClean="0">
                <a:latin typeface="Arial" panose="020B0604020202020204" pitchFamily="34" charset="0"/>
                <a:cs typeface="Arial" panose="020B0604020202020204" pitchFamily="34" charset="0"/>
              </a:rPr>
              <a:t>RESULTS SURVEY</a:t>
            </a:r>
            <a:endParaRPr lang="de-CH" sz="4400"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p:txBody>
          <a:bodyPr/>
          <a:lstStyle/>
          <a:p>
            <a:endParaRPr lang="de-CH" dirty="0"/>
          </a:p>
        </p:txBody>
      </p:sp>
    </p:spTree>
    <p:extLst>
      <p:ext uri="{BB962C8B-B14F-4D97-AF65-F5344CB8AC3E}">
        <p14:creationId xmlns:p14="http://schemas.microsoft.com/office/powerpoint/2010/main" val="20262126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b="1" dirty="0" smtClean="0">
                <a:latin typeface="Arial" panose="020B0604020202020204" pitchFamily="34" charset="0"/>
                <a:cs typeface="Arial" panose="020B0604020202020204" pitchFamily="34" charset="0"/>
              </a:rPr>
              <a:t>LHON </a:t>
            </a:r>
            <a:r>
              <a:rPr lang="es-ES" b="1" dirty="0" err="1" smtClean="0">
                <a:latin typeface="Arial" panose="020B0604020202020204" pitchFamily="34" charset="0"/>
                <a:cs typeface="Arial" panose="020B0604020202020204" pitchFamily="34" charset="0"/>
              </a:rPr>
              <a:t>patients</a:t>
            </a:r>
            <a:r>
              <a:rPr lang="es-ES" b="1" dirty="0" smtClean="0">
                <a:latin typeface="Arial" panose="020B0604020202020204" pitchFamily="34" charset="0"/>
                <a:cs typeface="Arial" panose="020B0604020202020204" pitchFamily="34" charset="0"/>
              </a:rPr>
              <a:t> </a:t>
            </a:r>
            <a:r>
              <a:rPr lang="es-ES" b="1" dirty="0" err="1" smtClean="0">
                <a:latin typeface="Arial" panose="020B0604020202020204" pitchFamily="34" charset="0"/>
                <a:cs typeface="Arial" panose="020B0604020202020204" pitchFamily="34" charset="0"/>
              </a:rPr>
              <a:t>path</a:t>
            </a:r>
            <a:r>
              <a:rPr lang="es-ES" b="1" dirty="0" smtClean="0">
                <a:latin typeface="Arial" panose="020B0604020202020204" pitchFamily="34" charset="0"/>
                <a:cs typeface="Arial" panose="020B0604020202020204" pitchFamily="34" charset="0"/>
              </a:rPr>
              <a:t> to diagnosis and </a:t>
            </a:r>
            <a:r>
              <a:rPr lang="es-ES" b="1" dirty="0" err="1" smtClean="0">
                <a:latin typeface="Arial" panose="020B0604020202020204" pitchFamily="34" charset="0"/>
                <a:cs typeface="Arial" panose="020B0604020202020204" pitchFamily="34" charset="0"/>
              </a:rPr>
              <a:t>its</a:t>
            </a:r>
            <a:r>
              <a:rPr lang="es-ES" b="1" dirty="0" smtClean="0">
                <a:latin typeface="Arial" panose="020B0604020202020204" pitchFamily="34" charset="0"/>
                <a:cs typeface="Arial" panose="020B0604020202020204" pitchFamily="34" charset="0"/>
              </a:rPr>
              <a:t> </a:t>
            </a:r>
            <a:r>
              <a:rPr lang="es-ES" b="1" dirty="0" err="1" smtClean="0">
                <a:latin typeface="Arial" panose="020B0604020202020204" pitchFamily="34" charset="0"/>
                <a:cs typeface="Arial" panose="020B0604020202020204" pitchFamily="34" charset="0"/>
              </a:rPr>
              <a:t>immediate</a:t>
            </a:r>
            <a:r>
              <a:rPr lang="es-ES" b="1" dirty="0" smtClean="0">
                <a:latin typeface="Arial" panose="020B0604020202020204" pitchFamily="34" charset="0"/>
                <a:cs typeface="Arial" panose="020B0604020202020204" pitchFamily="34" charset="0"/>
              </a:rPr>
              <a:t> </a:t>
            </a:r>
            <a:r>
              <a:rPr lang="es-ES" b="1" dirty="0" err="1" smtClean="0">
                <a:latin typeface="Arial" panose="020B0604020202020204" pitchFamily="34" charset="0"/>
                <a:cs typeface="Arial" panose="020B0604020202020204" pitchFamily="34" charset="0"/>
              </a:rPr>
              <a:t>impact</a:t>
            </a:r>
            <a:r>
              <a:rPr lang="es-ES" b="1" dirty="0" smtClean="0">
                <a:latin typeface="Arial" panose="020B0604020202020204" pitchFamily="34" charset="0"/>
                <a:cs typeface="Arial" panose="020B0604020202020204" pitchFamily="34" charset="0"/>
              </a:rPr>
              <a:t> </a:t>
            </a:r>
            <a:endParaRPr lang="de-CH"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390650"/>
            <a:ext cx="8229600" cy="3394472"/>
          </a:xfrm>
        </p:spPr>
        <p:txBody>
          <a:bodyPr>
            <a:normAutofit/>
          </a:bodyPr>
          <a:lstStyle/>
          <a:p>
            <a:r>
              <a:rPr lang="de-CH" sz="2000" b="1" dirty="0" err="1" smtClean="0">
                <a:latin typeface="Arial" panose="020B0604020202020204" pitchFamily="34" charset="0"/>
                <a:cs typeface="Arial" panose="020B0604020202020204" pitchFamily="34" charset="0"/>
              </a:rPr>
              <a:t>Opticians</a:t>
            </a:r>
            <a:r>
              <a:rPr lang="de-CH" sz="2000" b="1" dirty="0" smtClean="0">
                <a:latin typeface="Arial" panose="020B0604020202020204" pitchFamily="34" charset="0"/>
                <a:cs typeface="Arial" panose="020B0604020202020204" pitchFamily="34" charset="0"/>
              </a:rPr>
              <a:t> </a:t>
            </a:r>
            <a:r>
              <a:rPr lang="de-CH" sz="2000" b="1" dirty="0" err="1">
                <a:latin typeface="Arial" panose="020B0604020202020204" pitchFamily="34" charset="0"/>
                <a:cs typeface="Arial" panose="020B0604020202020204" pitchFamily="34" charset="0"/>
              </a:rPr>
              <a:t>or</a:t>
            </a:r>
            <a:r>
              <a:rPr lang="de-CH" sz="2000" b="1" dirty="0">
                <a:latin typeface="Arial" panose="020B0604020202020204" pitchFamily="34" charset="0"/>
                <a:cs typeface="Arial" panose="020B0604020202020204" pitchFamily="34" charset="0"/>
              </a:rPr>
              <a:t> </a:t>
            </a:r>
            <a:r>
              <a:rPr lang="de-CH" sz="2000" b="1" dirty="0" err="1" smtClean="0">
                <a:latin typeface="Arial" panose="020B0604020202020204" pitchFamily="34" charset="0"/>
                <a:cs typeface="Arial" panose="020B0604020202020204" pitchFamily="34" charset="0"/>
              </a:rPr>
              <a:t>optometrists</a:t>
            </a:r>
            <a:r>
              <a:rPr lang="de-CH" sz="2000" b="1" dirty="0" smtClean="0">
                <a:latin typeface="Arial" panose="020B0604020202020204" pitchFamily="34" charset="0"/>
                <a:cs typeface="Arial" panose="020B0604020202020204" pitchFamily="34" charset="0"/>
              </a:rPr>
              <a:t> </a:t>
            </a:r>
            <a:r>
              <a:rPr lang="de-CH" sz="2000" dirty="0" err="1" smtClean="0">
                <a:latin typeface="Arial" panose="020B0604020202020204" pitchFamily="34" charset="0"/>
                <a:cs typeface="Arial" panose="020B0604020202020204" pitchFamily="34" charset="0"/>
              </a:rPr>
              <a:t>are</a:t>
            </a:r>
            <a:r>
              <a:rPr lang="de-CH" sz="2000" dirty="0" smtClean="0">
                <a:latin typeface="Arial" panose="020B0604020202020204" pitchFamily="34" charset="0"/>
                <a:cs typeface="Arial" panose="020B0604020202020204" pitchFamily="34" charset="0"/>
              </a:rPr>
              <a:t> </a:t>
            </a:r>
            <a:r>
              <a:rPr lang="de-CH" sz="2000" dirty="0" err="1" smtClean="0">
                <a:latin typeface="Arial" panose="020B0604020202020204" pitchFamily="34" charset="0"/>
                <a:cs typeface="Arial" panose="020B0604020202020204" pitchFamily="34" charset="0"/>
              </a:rPr>
              <a:t>usually</a:t>
            </a:r>
            <a:r>
              <a:rPr lang="de-CH" sz="2000" dirty="0" smtClean="0">
                <a:latin typeface="Arial" panose="020B0604020202020204" pitchFamily="34" charset="0"/>
                <a:cs typeface="Arial" panose="020B0604020202020204" pitchFamily="34" charset="0"/>
              </a:rPr>
              <a:t> </a:t>
            </a:r>
            <a:r>
              <a:rPr lang="de-CH" sz="2000" dirty="0" err="1" smtClean="0">
                <a:latin typeface="Arial" panose="020B0604020202020204" pitchFamily="34" charset="0"/>
                <a:cs typeface="Arial" panose="020B0604020202020204" pitchFamily="34" charset="0"/>
              </a:rPr>
              <a:t>the</a:t>
            </a:r>
            <a:r>
              <a:rPr lang="de-CH"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health </a:t>
            </a:r>
            <a:r>
              <a:rPr lang="en-US" sz="2000" dirty="0">
                <a:latin typeface="Arial" panose="020B0604020202020204" pitchFamily="34" charset="0"/>
                <a:cs typeface="Arial" panose="020B0604020202020204" pitchFamily="34" charset="0"/>
              </a:rPr>
              <a:t>care </a:t>
            </a:r>
            <a:r>
              <a:rPr lang="en-US" sz="2000" dirty="0" smtClean="0">
                <a:latin typeface="Arial" panose="020B0604020202020204" pitchFamily="34" charset="0"/>
                <a:cs typeface="Arial" panose="020B0604020202020204" pitchFamily="34" charset="0"/>
              </a:rPr>
              <a:t>professionals </a:t>
            </a:r>
            <a:r>
              <a:rPr lang="en-US" sz="2000" dirty="0">
                <a:latin typeface="Arial" panose="020B0604020202020204" pitchFamily="34" charset="0"/>
                <a:cs typeface="Arial" panose="020B0604020202020204" pitchFamily="34" charset="0"/>
              </a:rPr>
              <a:t>providing the </a:t>
            </a:r>
            <a:r>
              <a:rPr lang="en-US" sz="2000" b="1" dirty="0">
                <a:latin typeface="Arial" panose="020B0604020202020204" pitchFamily="34" charset="0"/>
                <a:cs typeface="Arial" panose="020B0604020202020204" pitchFamily="34" charset="0"/>
              </a:rPr>
              <a:t>first consultation </a:t>
            </a:r>
            <a:endParaRPr lang="en-US" sz="2000" b="1"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At </a:t>
            </a:r>
            <a:r>
              <a:rPr lang="en-US" sz="2000" dirty="0">
                <a:latin typeface="Arial" panose="020B0604020202020204" pitchFamily="34" charset="0"/>
                <a:cs typeface="Arial" panose="020B0604020202020204" pitchFamily="34" charset="0"/>
              </a:rPr>
              <a:t>least </a:t>
            </a:r>
            <a:r>
              <a:rPr lang="en-US" sz="2000" b="1" dirty="0" smtClean="0">
                <a:latin typeface="Arial" panose="020B0604020202020204" pitchFamily="34" charset="0"/>
                <a:cs typeface="Arial" panose="020B0604020202020204" pitchFamily="34" charset="0"/>
              </a:rPr>
              <a:t>5 health </a:t>
            </a:r>
            <a:r>
              <a:rPr lang="en-US" sz="2000" b="1" dirty="0">
                <a:latin typeface="Arial" panose="020B0604020202020204" pitchFamily="34" charset="0"/>
                <a:cs typeface="Arial" panose="020B0604020202020204" pitchFamily="34" charset="0"/>
              </a:rPr>
              <a:t>care professionals</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are visited before getting </a:t>
            </a:r>
            <a:r>
              <a:rPr lang="en-US" sz="2000" dirty="0">
                <a:latin typeface="Arial" panose="020B0604020202020204" pitchFamily="34" charset="0"/>
                <a:cs typeface="Arial" panose="020B0604020202020204" pitchFamily="34" charset="0"/>
              </a:rPr>
              <a:t>a </a:t>
            </a:r>
            <a:r>
              <a:rPr lang="en-GB" sz="2000" dirty="0" smtClean="0">
                <a:latin typeface="Arial" panose="020B0604020202020204" pitchFamily="34" charset="0"/>
                <a:cs typeface="Arial" panose="020B0604020202020204" pitchFamily="34" charset="0"/>
              </a:rPr>
              <a:t>final </a:t>
            </a:r>
            <a:r>
              <a:rPr lang="en-US" sz="2000" dirty="0" smtClean="0">
                <a:latin typeface="Arial" panose="020B0604020202020204" pitchFamily="34" charset="0"/>
                <a:cs typeface="Arial" panose="020B0604020202020204" pitchFamily="34" charset="0"/>
              </a:rPr>
              <a:t>diagnosis </a:t>
            </a:r>
          </a:p>
          <a:p>
            <a:r>
              <a:rPr lang="de-CH" sz="2000" dirty="0" smtClean="0">
                <a:latin typeface="Arial" panose="020B0604020202020204" pitchFamily="34" charset="0"/>
                <a:cs typeface="Arial" panose="020B0604020202020204" pitchFamily="34" charset="0"/>
              </a:rPr>
              <a:t>Over </a:t>
            </a:r>
            <a:r>
              <a:rPr lang="de-CH" sz="2000" b="1" dirty="0">
                <a:latin typeface="Arial" panose="020B0604020202020204" pitchFamily="34" charset="0"/>
                <a:cs typeface="Arial" panose="020B0604020202020204" pitchFamily="34" charset="0"/>
              </a:rPr>
              <a:t>6 </a:t>
            </a:r>
            <a:r>
              <a:rPr lang="de-CH" sz="2000" b="1" dirty="0" err="1">
                <a:latin typeface="Arial" panose="020B0604020202020204" pitchFamily="34" charset="0"/>
                <a:cs typeface="Arial" panose="020B0604020202020204" pitchFamily="34" charset="0"/>
              </a:rPr>
              <a:t>months</a:t>
            </a:r>
            <a:r>
              <a:rPr lang="de-CH"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between first symptoms and </a:t>
            </a:r>
            <a:r>
              <a:rPr lang="en-GB" sz="2000" dirty="0">
                <a:latin typeface="Arial" panose="020B0604020202020204" pitchFamily="34" charset="0"/>
                <a:cs typeface="Arial" panose="020B0604020202020204" pitchFamily="34" charset="0"/>
              </a:rPr>
              <a:t>final </a:t>
            </a:r>
            <a:r>
              <a:rPr lang="en-US" sz="2000" dirty="0" smtClean="0">
                <a:latin typeface="Arial" panose="020B0604020202020204" pitchFamily="34" charset="0"/>
                <a:cs typeface="Arial" panose="020B0604020202020204" pitchFamily="34" charset="0"/>
              </a:rPr>
              <a:t>diagnosis </a:t>
            </a:r>
          </a:p>
          <a:p>
            <a:r>
              <a:rPr lang="en-GB" sz="2000" b="1" dirty="0" smtClean="0">
                <a:latin typeface="Arial" panose="020B0604020202020204" pitchFamily="34" charset="0"/>
                <a:cs typeface="Arial" panose="020B0604020202020204" pitchFamily="34" charset="0"/>
              </a:rPr>
              <a:t>Patients receive  3 main different diagnosis </a:t>
            </a:r>
            <a:r>
              <a:rPr lang="en-GB" sz="2000" dirty="0" smtClean="0">
                <a:latin typeface="Arial" panose="020B0604020202020204" pitchFamily="34" charset="0"/>
                <a:cs typeface="Arial" panose="020B0604020202020204" pitchFamily="34" charset="0"/>
              </a:rPr>
              <a:t>before </a:t>
            </a:r>
            <a:r>
              <a:rPr lang="en-GB" sz="2000" dirty="0">
                <a:latin typeface="Arial" panose="020B0604020202020204" pitchFamily="34" charset="0"/>
                <a:cs typeface="Arial" panose="020B0604020202020204" pitchFamily="34" charset="0"/>
              </a:rPr>
              <a:t>the </a:t>
            </a:r>
            <a:r>
              <a:rPr lang="en-GB" sz="2000" dirty="0" smtClean="0">
                <a:latin typeface="Arial" panose="020B0604020202020204" pitchFamily="34" charset="0"/>
                <a:cs typeface="Arial" panose="020B0604020202020204" pitchFamily="34" charset="0"/>
              </a:rPr>
              <a:t>final diagnosis is issued </a:t>
            </a:r>
          </a:p>
          <a:p>
            <a:r>
              <a:rPr lang="en-US" sz="2000" dirty="0" smtClean="0">
                <a:latin typeface="Arial" panose="020B0604020202020204" pitchFamily="34" charset="0"/>
                <a:cs typeface="Arial" panose="020B0604020202020204" pitchFamily="34" charset="0"/>
              </a:rPr>
              <a:t>Immediate impact </a:t>
            </a:r>
            <a:r>
              <a:rPr lang="en-US" sz="2000" dirty="0">
                <a:latin typeface="Arial" panose="020B0604020202020204" pitchFamily="34" charset="0"/>
                <a:cs typeface="Arial" panose="020B0604020202020204" pitchFamily="34" charset="0"/>
              </a:rPr>
              <a:t>of LHON on patients’ family experience </a:t>
            </a:r>
            <a:endParaRPr lang="en-US" sz="2000" dirty="0" smtClean="0">
              <a:latin typeface="Arial" panose="020B0604020202020204" pitchFamily="34" charset="0"/>
              <a:cs typeface="Arial" panose="020B0604020202020204" pitchFamily="34" charset="0"/>
            </a:endParaRPr>
          </a:p>
          <a:p>
            <a:pPr lvl="1"/>
            <a:r>
              <a:rPr lang="en-GB" sz="2000" b="1" dirty="0" smtClean="0">
                <a:latin typeface="Arial" panose="020B0604020202020204" pitchFamily="34" charset="0"/>
                <a:cs typeface="Arial" panose="020B0604020202020204" pitchFamily="34" charset="0"/>
              </a:rPr>
              <a:t>Isolation</a:t>
            </a:r>
            <a:endParaRPr lang="de-CH"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4944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sz="4000" b="1" dirty="0" smtClean="0">
                <a:latin typeface="Arial" panose="020B0604020202020204" pitchFamily="34" charset="0"/>
                <a:cs typeface="Arial" panose="020B0604020202020204" pitchFamily="34" charset="0"/>
              </a:rPr>
              <a:t>Key </a:t>
            </a:r>
            <a:r>
              <a:rPr lang="es-ES" sz="4000" b="1" dirty="0" err="1">
                <a:latin typeface="Arial" panose="020B0604020202020204" pitchFamily="34" charset="0"/>
                <a:cs typeface="Arial" panose="020B0604020202020204" pitchFamily="34" charset="0"/>
              </a:rPr>
              <a:t>m</a:t>
            </a:r>
            <a:r>
              <a:rPr lang="es-ES" sz="4000" b="1" dirty="0" err="1" smtClean="0">
                <a:latin typeface="Arial" panose="020B0604020202020204" pitchFamily="34" charset="0"/>
                <a:cs typeface="Arial" panose="020B0604020202020204" pitchFamily="34" charset="0"/>
              </a:rPr>
              <a:t>essage</a:t>
            </a:r>
            <a:r>
              <a:rPr lang="es-ES" sz="4000" b="1" dirty="0" smtClean="0">
                <a:latin typeface="Arial" panose="020B0604020202020204" pitchFamily="34" charset="0"/>
                <a:cs typeface="Arial" panose="020B0604020202020204" pitchFamily="34" charset="0"/>
              </a:rPr>
              <a:t> 3</a:t>
            </a:r>
            <a:endParaRPr lang="de-CH"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200150"/>
            <a:ext cx="8686800" cy="1604010"/>
          </a:xfrm>
        </p:spPr>
        <p:txBody>
          <a:bodyPr>
            <a:noAutofit/>
          </a:bodyPr>
          <a:lstStyle/>
          <a:p>
            <a:r>
              <a:rPr lang="en-US" sz="2800" dirty="0">
                <a:latin typeface="Arial" panose="020B0604020202020204" pitchFamily="34" charset="0"/>
                <a:cs typeface="Arial" panose="020B0604020202020204" pitchFamily="34" charset="0"/>
              </a:rPr>
              <a:t>Getting </a:t>
            </a:r>
            <a:r>
              <a:rPr lang="en-US" sz="2800" dirty="0" smtClean="0">
                <a:latin typeface="Arial" panose="020B0604020202020204" pitchFamily="34" charset="0"/>
                <a:cs typeface="Arial" panose="020B0604020202020204" pitchFamily="34" charset="0"/>
              </a:rPr>
              <a:t>a timely and accurate diagnosis </a:t>
            </a:r>
            <a:r>
              <a:rPr lang="en-US" sz="2800" dirty="0">
                <a:latin typeface="Arial" panose="020B0604020202020204" pitchFamily="34" charset="0"/>
                <a:cs typeface="Arial" panose="020B0604020202020204" pitchFamily="34" charset="0"/>
              </a:rPr>
              <a:t>is a challenge for patients </a:t>
            </a:r>
            <a:r>
              <a:rPr lang="en-US" sz="2800" dirty="0" smtClean="0">
                <a:latin typeface="Arial" panose="020B0604020202020204" pitchFamily="34" charset="0"/>
                <a:cs typeface="Arial" panose="020B0604020202020204" pitchFamily="34" charset="0"/>
              </a:rPr>
              <a:t>and families living </a:t>
            </a:r>
            <a:r>
              <a:rPr lang="en-US" sz="2800" dirty="0">
                <a:latin typeface="Arial" panose="020B0604020202020204" pitchFamily="34" charset="0"/>
                <a:cs typeface="Arial" panose="020B0604020202020204" pitchFamily="34" charset="0"/>
              </a:rPr>
              <a:t>with </a:t>
            </a:r>
            <a:r>
              <a:rPr lang="en-US" sz="2800" dirty="0" smtClean="0">
                <a:latin typeface="Arial" panose="020B0604020202020204" pitchFamily="34" charset="0"/>
                <a:cs typeface="Arial" panose="020B0604020202020204" pitchFamily="34" charset="0"/>
              </a:rPr>
              <a:t>LHON</a:t>
            </a:r>
          </a:p>
          <a:p>
            <a:r>
              <a:rPr lang="en-US" sz="2800" dirty="0" smtClean="0">
                <a:latin typeface="Arial" panose="020B0604020202020204" pitchFamily="34" charset="0"/>
                <a:cs typeface="Arial" panose="020B0604020202020204" pitchFamily="34" charset="0"/>
              </a:rPr>
              <a:t>LHON families face </a:t>
            </a:r>
            <a:r>
              <a:rPr lang="en-US" sz="2800" dirty="0">
                <a:latin typeface="Arial" panose="020B0604020202020204" pitchFamily="34" charset="0"/>
                <a:cs typeface="Arial" panose="020B0604020202020204" pitchFamily="34" charset="0"/>
              </a:rPr>
              <a:t>unique obstacles (diagnosis itself is isolating)</a:t>
            </a:r>
            <a:endParaRPr lang="en-US" sz="2800" dirty="0" smtClean="0">
              <a:latin typeface="Arial" panose="020B0604020202020204" pitchFamily="34" charset="0"/>
              <a:cs typeface="Arial" panose="020B0604020202020204" pitchFamily="34" charset="0"/>
            </a:endParaRPr>
          </a:p>
        </p:txBody>
      </p:sp>
      <p:sp>
        <p:nvSpPr>
          <p:cNvPr id="4" name="Down Arrow 3"/>
          <p:cNvSpPr/>
          <p:nvPr/>
        </p:nvSpPr>
        <p:spPr>
          <a:xfrm>
            <a:off x="4127860" y="2703955"/>
            <a:ext cx="670560" cy="799178"/>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
        <p:nvSpPr>
          <p:cNvPr id="5" name="TextBox 4"/>
          <p:cNvSpPr txBox="1"/>
          <p:nvPr/>
        </p:nvSpPr>
        <p:spPr>
          <a:xfrm>
            <a:off x="4739640" y="2703955"/>
            <a:ext cx="3348994" cy="461665"/>
          </a:xfrm>
          <a:prstGeom prst="rect">
            <a:avLst/>
          </a:prstGeom>
          <a:noFill/>
        </p:spPr>
        <p:txBody>
          <a:bodyPr wrap="none" rtlCol="0">
            <a:spAutoFit/>
          </a:bodyPr>
          <a:lstStyle/>
          <a:p>
            <a:r>
              <a:rPr lang="es-ES" sz="2400" b="1" dirty="0" err="1" smtClean="0">
                <a:latin typeface="Arial" panose="020B0604020202020204" pitchFamily="34" charset="0"/>
                <a:cs typeface="Arial" panose="020B0604020202020204" pitchFamily="34" charset="0"/>
              </a:rPr>
              <a:t>Face</a:t>
            </a:r>
            <a:r>
              <a:rPr lang="es-ES" sz="2400" b="1" dirty="0" smtClean="0">
                <a:latin typeface="Arial" panose="020B0604020202020204" pitchFamily="34" charset="0"/>
                <a:cs typeface="Arial" panose="020B0604020202020204" pitchFamily="34" charset="0"/>
              </a:rPr>
              <a:t>-to-</a:t>
            </a:r>
            <a:r>
              <a:rPr lang="es-ES" sz="2400" b="1" dirty="0" err="1" smtClean="0">
                <a:latin typeface="Arial" panose="020B0604020202020204" pitchFamily="34" charset="0"/>
                <a:cs typeface="Arial" panose="020B0604020202020204" pitchFamily="34" charset="0"/>
              </a:rPr>
              <a:t>face</a:t>
            </a:r>
            <a:r>
              <a:rPr lang="es-ES" sz="2400" b="1" dirty="0" smtClean="0">
                <a:latin typeface="Arial" panose="020B0604020202020204" pitchFamily="34" charset="0"/>
                <a:cs typeface="Arial" panose="020B0604020202020204" pitchFamily="34" charset="0"/>
              </a:rPr>
              <a:t> meeting </a:t>
            </a:r>
            <a:endParaRPr lang="de-CH" sz="2400" b="1" dirty="0">
              <a:latin typeface="Arial" panose="020B0604020202020204" pitchFamily="34" charset="0"/>
              <a:cs typeface="Arial" panose="020B0604020202020204" pitchFamily="34" charset="0"/>
            </a:endParaRPr>
          </a:p>
        </p:txBody>
      </p:sp>
      <p:sp>
        <p:nvSpPr>
          <p:cNvPr id="6" name="TextBox 5"/>
          <p:cNvSpPr txBox="1"/>
          <p:nvPr/>
        </p:nvSpPr>
        <p:spPr>
          <a:xfrm>
            <a:off x="3058140" y="3524790"/>
            <a:ext cx="2810000" cy="1569660"/>
          </a:xfrm>
          <a:prstGeom prst="rect">
            <a:avLst/>
          </a:prstGeom>
          <a:noFill/>
        </p:spPr>
        <p:txBody>
          <a:bodyPr wrap="none" rtlCol="0">
            <a:spAutoFit/>
          </a:bodyPr>
          <a:lstStyle/>
          <a:p>
            <a:pPr algn="ctr"/>
            <a:r>
              <a:rPr lang="es-ES" sz="3200" b="1" dirty="0" smtClean="0">
                <a:latin typeface="Arial" panose="020B0604020202020204" pitchFamily="34" charset="0"/>
                <a:cs typeface="Arial" panose="020B0604020202020204" pitchFamily="34" charset="0"/>
              </a:rPr>
              <a:t>AWARENESS</a:t>
            </a:r>
          </a:p>
          <a:p>
            <a:pPr algn="ctr"/>
            <a:r>
              <a:rPr lang="es-ES" sz="3200" b="1" dirty="0" smtClean="0">
                <a:latin typeface="Arial" panose="020B0604020202020204" pitchFamily="34" charset="0"/>
                <a:cs typeface="Arial" panose="020B0604020202020204" pitchFamily="34" charset="0"/>
              </a:rPr>
              <a:t>EDUCATION</a:t>
            </a:r>
          </a:p>
          <a:p>
            <a:pPr algn="ctr"/>
            <a:r>
              <a:rPr lang="es-ES" sz="3200" b="1" dirty="0" smtClean="0">
                <a:latin typeface="Arial" panose="020B0604020202020204" pitchFamily="34" charset="0"/>
                <a:cs typeface="Arial" panose="020B0604020202020204" pitchFamily="34" charset="0"/>
              </a:rPr>
              <a:t>ISOLATION</a:t>
            </a:r>
            <a:endParaRPr lang="de-CH"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0351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ight Arrow 14"/>
          <p:cNvSpPr/>
          <p:nvPr/>
        </p:nvSpPr>
        <p:spPr>
          <a:xfrm>
            <a:off x="4373880" y="1103073"/>
            <a:ext cx="1036320" cy="601088"/>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
        <p:nvSpPr>
          <p:cNvPr id="17" name="Right Arrow 16"/>
          <p:cNvSpPr/>
          <p:nvPr/>
        </p:nvSpPr>
        <p:spPr>
          <a:xfrm>
            <a:off x="4373880" y="2018604"/>
            <a:ext cx="1036320" cy="601088"/>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
        <p:nvSpPr>
          <p:cNvPr id="18" name="Right Arrow 17"/>
          <p:cNvSpPr/>
          <p:nvPr/>
        </p:nvSpPr>
        <p:spPr>
          <a:xfrm>
            <a:off x="4373880" y="2825192"/>
            <a:ext cx="1036320" cy="601088"/>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
        <p:nvSpPr>
          <p:cNvPr id="19" name="Right Arrow 18"/>
          <p:cNvSpPr/>
          <p:nvPr/>
        </p:nvSpPr>
        <p:spPr>
          <a:xfrm>
            <a:off x="4373880" y="3513910"/>
            <a:ext cx="1036320" cy="601088"/>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
        <p:nvSpPr>
          <p:cNvPr id="20" name="Right Arrow 19"/>
          <p:cNvSpPr/>
          <p:nvPr/>
        </p:nvSpPr>
        <p:spPr>
          <a:xfrm>
            <a:off x="4373880" y="4200602"/>
            <a:ext cx="1036320" cy="601088"/>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cxnSp>
        <p:nvCxnSpPr>
          <p:cNvPr id="43" name="Straight Arrow Connector 42"/>
          <p:cNvCxnSpPr>
            <a:stCxn id="3" idx="5"/>
          </p:cNvCxnSpPr>
          <p:nvPr/>
        </p:nvCxnSpPr>
        <p:spPr>
          <a:xfrm>
            <a:off x="1468072" y="3529894"/>
            <a:ext cx="696008" cy="716428"/>
          </a:xfrm>
          <a:prstGeom prst="straightConnector1">
            <a:avLst/>
          </a:prstGeom>
          <a:ln w="5715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endCxn id="7" idx="1"/>
          </p:cNvCxnSpPr>
          <p:nvPr/>
        </p:nvCxnSpPr>
        <p:spPr>
          <a:xfrm>
            <a:off x="1584960" y="3369131"/>
            <a:ext cx="579120" cy="439934"/>
          </a:xfrm>
          <a:prstGeom prst="straightConnector1">
            <a:avLst/>
          </a:prstGeom>
          <a:ln w="5715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endCxn id="5" idx="1"/>
          </p:cNvCxnSpPr>
          <p:nvPr/>
        </p:nvCxnSpPr>
        <p:spPr>
          <a:xfrm flipV="1">
            <a:off x="1468072" y="2233750"/>
            <a:ext cx="696008" cy="365194"/>
          </a:xfrm>
          <a:prstGeom prst="straightConnector1">
            <a:avLst/>
          </a:prstGeom>
          <a:ln w="5715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3" idx="7"/>
          </p:cNvCxnSpPr>
          <p:nvPr/>
        </p:nvCxnSpPr>
        <p:spPr>
          <a:xfrm flipV="1">
            <a:off x="1468072" y="1584919"/>
            <a:ext cx="696008" cy="813463"/>
          </a:xfrm>
          <a:prstGeom prst="straightConnector1">
            <a:avLst/>
          </a:prstGeom>
          <a:ln w="5715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3" idx="6"/>
            <a:endCxn id="6" idx="1"/>
          </p:cNvCxnSpPr>
          <p:nvPr/>
        </p:nvCxnSpPr>
        <p:spPr>
          <a:xfrm>
            <a:off x="1706880" y="2964138"/>
            <a:ext cx="472440" cy="138292"/>
          </a:xfrm>
          <a:prstGeom prst="straightConnector1">
            <a:avLst/>
          </a:prstGeom>
          <a:ln w="5715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p>
            <a:r>
              <a:rPr lang="es-ES" sz="4000" b="1" dirty="0" err="1" smtClean="0">
                <a:latin typeface="Arial" panose="020B0604020202020204" pitchFamily="34" charset="0"/>
                <a:cs typeface="Arial" panose="020B0604020202020204" pitchFamily="34" charset="0"/>
              </a:rPr>
              <a:t>Priorities</a:t>
            </a:r>
            <a:r>
              <a:rPr lang="es-ES" sz="4000" b="1" dirty="0" smtClean="0">
                <a:latin typeface="Arial" panose="020B0604020202020204" pitchFamily="34" charset="0"/>
                <a:cs typeface="Arial" panose="020B0604020202020204" pitchFamily="34" charset="0"/>
              </a:rPr>
              <a:t> </a:t>
            </a:r>
            <a:r>
              <a:rPr lang="es-ES" sz="4000" b="1" dirty="0" err="1" smtClean="0">
                <a:latin typeface="Arial" panose="020B0604020202020204" pitchFamily="34" charset="0"/>
                <a:cs typeface="Arial" panose="020B0604020202020204" pitchFamily="34" charset="0"/>
              </a:rPr>
              <a:t>for</a:t>
            </a:r>
            <a:r>
              <a:rPr lang="es-ES" sz="4000" b="1" dirty="0" smtClean="0">
                <a:latin typeface="Arial" panose="020B0604020202020204" pitchFamily="34" charset="0"/>
                <a:cs typeface="Arial" panose="020B0604020202020204" pitchFamily="34" charset="0"/>
              </a:rPr>
              <a:t> </a:t>
            </a:r>
            <a:r>
              <a:rPr lang="es-ES" sz="4000" b="1" dirty="0" err="1" smtClean="0">
                <a:latin typeface="Arial" panose="020B0604020202020204" pitchFamily="34" charset="0"/>
                <a:cs typeface="Arial" panose="020B0604020202020204" pitchFamily="34" charset="0"/>
              </a:rPr>
              <a:t>action</a:t>
            </a:r>
            <a:endParaRPr lang="de-CH" sz="4000" b="1" dirty="0">
              <a:latin typeface="Arial" panose="020B0604020202020204" pitchFamily="34" charset="0"/>
              <a:cs typeface="Arial" panose="020B0604020202020204" pitchFamily="34" charset="0"/>
            </a:endParaRPr>
          </a:p>
        </p:txBody>
      </p:sp>
      <p:sp>
        <p:nvSpPr>
          <p:cNvPr id="3" name="Oval 2"/>
          <p:cNvSpPr/>
          <p:nvPr/>
        </p:nvSpPr>
        <p:spPr>
          <a:xfrm>
            <a:off x="76200" y="2164038"/>
            <a:ext cx="1630680" cy="16002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6000" b="1" dirty="0" smtClean="0">
                <a:solidFill>
                  <a:schemeClr val="tx1"/>
                </a:solidFill>
                <a:latin typeface="Arial" panose="020B0604020202020204" pitchFamily="34" charset="0"/>
                <a:cs typeface="Arial" panose="020B0604020202020204" pitchFamily="34" charset="0"/>
              </a:rPr>
              <a:t>16</a:t>
            </a:r>
            <a:endParaRPr lang="de-CH" sz="6000" b="1" dirty="0">
              <a:solidFill>
                <a:schemeClr val="tx1"/>
              </a:solidFill>
              <a:latin typeface="Arial" panose="020B0604020202020204" pitchFamily="34" charset="0"/>
              <a:cs typeface="Arial" panose="020B0604020202020204" pitchFamily="34" charset="0"/>
            </a:endParaRPr>
          </a:p>
        </p:txBody>
      </p:sp>
      <p:sp>
        <p:nvSpPr>
          <p:cNvPr id="10" name="Rounded Rectangle 9"/>
          <p:cNvSpPr/>
          <p:nvPr/>
        </p:nvSpPr>
        <p:spPr>
          <a:xfrm>
            <a:off x="5425440" y="1096585"/>
            <a:ext cx="3505200" cy="567451"/>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de-CH" sz="1400" b="1" dirty="0">
                <a:solidFill>
                  <a:schemeClr val="tx1"/>
                </a:solidFill>
                <a:latin typeface="Arial" panose="020B0604020202020204" pitchFamily="34" charset="0"/>
                <a:cs typeface="Arial" panose="020B0604020202020204" pitchFamily="34" charset="0"/>
              </a:rPr>
              <a:t>Awareness</a:t>
            </a:r>
          </a:p>
          <a:p>
            <a:r>
              <a:rPr lang="de-CH" sz="1400" dirty="0">
                <a:solidFill>
                  <a:schemeClr val="tx1"/>
                </a:solidFill>
                <a:latin typeface="Arial" panose="020B0604020202020204" pitchFamily="34" charset="0"/>
                <a:cs typeface="Arial" panose="020B0604020202020204" pitchFamily="34" charset="0"/>
              </a:rPr>
              <a:t>Lobby</a:t>
            </a:r>
          </a:p>
        </p:txBody>
      </p:sp>
      <p:sp>
        <p:nvSpPr>
          <p:cNvPr id="11" name="Rounded Rectangle 10"/>
          <p:cNvSpPr/>
          <p:nvPr/>
        </p:nvSpPr>
        <p:spPr>
          <a:xfrm>
            <a:off x="5410200" y="1761310"/>
            <a:ext cx="3505200" cy="978931"/>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de-CH" sz="1400" b="1" dirty="0" smtClean="0">
                <a:solidFill>
                  <a:schemeClr val="tx1"/>
                </a:solidFill>
                <a:latin typeface="Arial" panose="020B0604020202020204" pitchFamily="34" charset="0"/>
                <a:cs typeface="Arial" panose="020B0604020202020204" pitchFamily="34" charset="0"/>
              </a:rPr>
              <a:t>LHON European </a:t>
            </a:r>
            <a:r>
              <a:rPr lang="de-CH" sz="1400" b="1" dirty="0" err="1" smtClean="0">
                <a:solidFill>
                  <a:schemeClr val="tx1"/>
                </a:solidFill>
                <a:latin typeface="Arial" panose="020B0604020202020204" pitchFamily="34" charset="0"/>
                <a:cs typeface="Arial" panose="020B0604020202020204" pitchFamily="34" charset="0"/>
              </a:rPr>
              <a:t>Federation</a:t>
            </a:r>
            <a:endParaRPr lang="de-CH" sz="1400" b="1" dirty="0" smtClean="0">
              <a:solidFill>
                <a:schemeClr val="tx1"/>
              </a:solidFill>
              <a:latin typeface="Arial" panose="020B0604020202020204" pitchFamily="34" charset="0"/>
              <a:cs typeface="Arial" panose="020B0604020202020204" pitchFamily="34" charset="0"/>
            </a:endParaRPr>
          </a:p>
          <a:p>
            <a:r>
              <a:rPr lang="es-ES" sz="1400" dirty="0" err="1" smtClean="0">
                <a:solidFill>
                  <a:schemeClr val="tx1"/>
                </a:solidFill>
                <a:latin typeface="Arial" panose="020B0604020202020204" pitchFamily="34" charset="0"/>
                <a:cs typeface="Arial" panose="020B0604020202020204" pitchFamily="34" charset="0"/>
              </a:rPr>
              <a:t>Collaboration</a:t>
            </a:r>
            <a:endParaRPr lang="es-ES" sz="1400" dirty="0" smtClean="0">
              <a:solidFill>
                <a:schemeClr val="tx1"/>
              </a:solidFill>
              <a:latin typeface="Arial" panose="020B0604020202020204" pitchFamily="34" charset="0"/>
              <a:cs typeface="Arial" panose="020B0604020202020204" pitchFamily="34" charset="0"/>
            </a:endParaRPr>
          </a:p>
          <a:p>
            <a:r>
              <a:rPr lang="es-ES" sz="1400" dirty="0">
                <a:solidFill>
                  <a:schemeClr val="tx1"/>
                </a:solidFill>
                <a:latin typeface="Arial" panose="020B0604020202020204" pitchFamily="34" charset="0"/>
                <a:cs typeface="Arial" panose="020B0604020202020204" pitchFamily="34" charset="0"/>
              </a:rPr>
              <a:t>E</a:t>
            </a:r>
            <a:r>
              <a:rPr lang="es-ES" sz="1400" dirty="0" smtClean="0">
                <a:solidFill>
                  <a:schemeClr val="tx1"/>
                </a:solidFill>
                <a:latin typeface="Arial" panose="020B0604020202020204" pitchFamily="34" charset="0"/>
                <a:cs typeface="Arial" panose="020B0604020202020204" pitchFamily="34" charset="0"/>
              </a:rPr>
              <a:t>xchange </a:t>
            </a:r>
            <a:r>
              <a:rPr lang="es-ES" sz="1400" dirty="0" err="1" smtClean="0">
                <a:solidFill>
                  <a:schemeClr val="tx1"/>
                </a:solidFill>
                <a:latin typeface="Arial" panose="020B0604020202020204" pitchFamily="34" charset="0"/>
                <a:cs typeface="Arial" panose="020B0604020202020204" pitchFamily="34" charset="0"/>
              </a:rPr>
              <a:t>information</a:t>
            </a:r>
            <a:r>
              <a:rPr lang="es-ES" sz="1400" dirty="0" smtClean="0">
                <a:solidFill>
                  <a:schemeClr val="tx1"/>
                </a:solidFill>
                <a:latin typeface="Arial" panose="020B0604020202020204" pitchFamily="34" charset="0"/>
                <a:cs typeface="Arial" panose="020B0604020202020204" pitchFamily="34" charset="0"/>
              </a:rPr>
              <a:t> </a:t>
            </a:r>
          </a:p>
          <a:p>
            <a:r>
              <a:rPr lang="es-ES" sz="1400" dirty="0" err="1" smtClean="0">
                <a:solidFill>
                  <a:schemeClr val="tx1"/>
                </a:solidFill>
                <a:latin typeface="Arial" panose="020B0604020202020204" pitchFamily="34" charset="0"/>
                <a:cs typeface="Arial" panose="020B0604020202020204" pitchFamily="34" charset="0"/>
              </a:rPr>
              <a:t>Patient</a:t>
            </a:r>
            <a:r>
              <a:rPr lang="es-ES" sz="1400" dirty="0" smtClean="0">
                <a:solidFill>
                  <a:schemeClr val="tx1"/>
                </a:solidFill>
                <a:latin typeface="Arial" panose="020B0604020202020204" pitchFamily="34" charset="0"/>
                <a:cs typeface="Arial" panose="020B0604020202020204" pitchFamily="34" charset="0"/>
              </a:rPr>
              <a:t> </a:t>
            </a:r>
            <a:r>
              <a:rPr lang="es-ES" sz="1400" dirty="0" err="1" smtClean="0">
                <a:solidFill>
                  <a:schemeClr val="tx1"/>
                </a:solidFill>
                <a:latin typeface="Arial" panose="020B0604020202020204" pitchFamily="34" charset="0"/>
                <a:cs typeface="Arial" panose="020B0604020202020204" pitchFamily="34" charset="0"/>
              </a:rPr>
              <a:t>Engagement</a:t>
            </a:r>
            <a:r>
              <a:rPr lang="es-ES" sz="1400" dirty="0" smtClean="0">
                <a:solidFill>
                  <a:schemeClr val="tx1"/>
                </a:solidFill>
                <a:latin typeface="Arial" panose="020B0604020202020204" pitchFamily="34" charset="0"/>
                <a:cs typeface="Arial" panose="020B0604020202020204" pitchFamily="34" charset="0"/>
              </a:rPr>
              <a:t> (PE) </a:t>
            </a:r>
            <a:endParaRPr lang="de-CH" sz="1400" dirty="0">
              <a:solidFill>
                <a:schemeClr val="tx1"/>
              </a:solidFill>
              <a:latin typeface="Arial" panose="020B0604020202020204" pitchFamily="34" charset="0"/>
              <a:cs typeface="Arial" panose="020B0604020202020204" pitchFamily="34" charset="0"/>
            </a:endParaRPr>
          </a:p>
        </p:txBody>
      </p:sp>
      <p:sp>
        <p:nvSpPr>
          <p:cNvPr id="12" name="Rounded Rectangle 11"/>
          <p:cNvSpPr/>
          <p:nvPr/>
        </p:nvSpPr>
        <p:spPr>
          <a:xfrm>
            <a:off x="5440680" y="2835731"/>
            <a:ext cx="3489960" cy="533400"/>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de-CH" sz="1400" dirty="0" smtClean="0">
                <a:solidFill>
                  <a:schemeClr val="tx1"/>
                </a:solidFill>
                <a:latin typeface="Arial" panose="020B0604020202020204" pitchFamily="34" charset="0"/>
                <a:cs typeface="Arial" panose="020B0604020202020204" pitchFamily="34" charset="0"/>
              </a:rPr>
              <a:t>European Reference Network</a:t>
            </a:r>
          </a:p>
          <a:p>
            <a:r>
              <a:rPr lang="es-ES" sz="1400" b="1" dirty="0" smtClean="0">
                <a:solidFill>
                  <a:schemeClr val="tx1"/>
                </a:solidFill>
                <a:latin typeface="Arial" panose="020B0604020202020204" pitchFamily="34" charset="0"/>
                <a:cs typeface="Arial" panose="020B0604020202020204" pitchFamily="34" charset="0"/>
              </a:rPr>
              <a:t>Access to </a:t>
            </a:r>
            <a:r>
              <a:rPr lang="es-ES" sz="1400" b="1" dirty="0" err="1" smtClean="0">
                <a:solidFill>
                  <a:schemeClr val="tx1"/>
                </a:solidFill>
                <a:latin typeface="Arial" panose="020B0604020202020204" pitchFamily="34" charset="0"/>
                <a:cs typeface="Arial" panose="020B0604020202020204" pitchFamily="34" charset="0"/>
              </a:rPr>
              <a:t>psychosocial</a:t>
            </a:r>
            <a:r>
              <a:rPr lang="es-ES" sz="1400" b="1" dirty="0" smtClean="0">
                <a:solidFill>
                  <a:schemeClr val="tx1"/>
                </a:solidFill>
                <a:latin typeface="Arial" panose="020B0604020202020204" pitchFamily="34" charset="0"/>
                <a:cs typeface="Arial" panose="020B0604020202020204" pitchFamily="34" charset="0"/>
              </a:rPr>
              <a:t> </a:t>
            </a:r>
            <a:r>
              <a:rPr lang="es-ES" sz="1400" b="1" dirty="0" err="1" smtClean="0">
                <a:solidFill>
                  <a:schemeClr val="tx1"/>
                </a:solidFill>
                <a:latin typeface="Arial" panose="020B0604020202020204" pitchFamily="34" charset="0"/>
                <a:cs typeface="Arial" panose="020B0604020202020204" pitchFamily="34" charset="0"/>
              </a:rPr>
              <a:t>services</a:t>
            </a:r>
            <a:r>
              <a:rPr lang="es-ES" sz="1400" b="1" dirty="0" smtClean="0">
                <a:solidFill>
                  <a:schemeClr val="tx1"/>
                </a:solidFill>
                <a:latin typeface="Arial" panose="020B0604020202020204" pitchFamily="34" charset="0"/>
                <a:cs typeface="Arial" panose="020B0604020202020204" pitchFamily="34" charset="0"/>
              </a:rPr>
              <a:t> </a:t>
            </a:r>
            <a:endParaRPr lang="de-CH" sz="1400" b="1" dirty="0">
              <a:solidFill>
                <a:schemeClr val="tx1"/>
              </a:solidFill>
              <a:latin typeface="Arial" panose="020B0604020202020204" pitchFamily="34" charset="0"/>
              <a:cs typeface="Arial" panose="020B0604020202020204" pitchFamily="34" charset="0"/>
            </a:endParaRPr>
          </a:p>
        </p:txBody>
      </p:sp>
      <p:sp>
        <p:nvSpPr>
          <p:cNvPr id="13" name="Rounded Rectangle 12"/>
          <p:cNvSpPr/>
          <p:nvPr/>
        </p:nvSpPr>
        <p:spPr>
          <a:xfrm>
            <a:off x="5440680" y="3571060"/>
            <a:ext cx="3489960" cy="504706"/>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s-ES" sz="1400" dirty="0" smtClean="0">
                <a:solidFill>
                  <a:schemeClr val="tx1"/>
                </a:solidFill>
                <a:latin typeface="Arial" panose="020B0604020202020204" pitchFamily="34" charset="0"/>
                <a:cs typeface="Arial" panose="020B0604020202020204" pitchFamily="34" charset="0"/>
              </a:rPr>
              <a:t>Conferences </a:t>
            </a:r>
            <a:endParaRPr lang="de-CH" sz="1400" dirty="0">
              <a:solidFill>
                <a:schemeClr val="tx1"/>
              </a:solidFill>
              <a:latin typeface="Arial" panose="020B0604020202020204" pitchFamily="34" charset="0"/>
              <a:cs typeface="Arial" panose="020B0604020202020204" pitchFamily="34" charset="0"/>
            </a:endParaRPr>
          </a:p>
        </p:txBody>
      </p:sp>
      <p:sp>
        <p:nvSpPr>
          <p:cNvPr id="14" name="Rounded Rectangle 13"/>
          <p:cNvSpPr/>
          <p:nvPr/>
        </p:nvSpPr>
        <p:spPr>
          <a:xfrm>
            <a:off x="5425440" y="4246322"/>
            <a:ext cx="3489960" cy="662048"/>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de-CH" sz="1400" dirty="0" smtClean="0">
                <a:solidFill>
                  <a:schemeClr val="tx1"/>
                </a:solidFill>
                <a:latin typeface="Arial" panose="020B0604020202020204" pitchFamily="34" charset="0"/>
                <a:cs typeface="Arial" panose="020B0604020202020204" pitchFamily="34" charset="0"/>
              </a:rPr>
              <a:t>European </a:t>
            </a:r>
            <a:r>
              <a:rPr lang="de-CH" sz="1400" dirty="0" err="1" smtClean="0">
                <a:solidFill>
                  <a:schemeClr val="tx1"/>
                </a:solidFill>
                <a:latin typeface="Arial" panose="020B0604020202020204" pitchFamily="34" charset="0"/>
                <a:cs typeface="Arial" panose="020B0604020202020204" pitchFamily="34" charset="0"/>
              </a:rPr>
              <a:t>patient</a:t>
            </a:r>
            <a:r>
              <a:rPr lang="de-CH" sz="1400" dirty="0" smtClean="0">
                <a:solidFill>
                  <a:schemeClr val="tx1"/>
                </a:solidFill>
                <a:latin typeface="Arial" panose="020B0604020202020204" pitchFamily="34" charset="0"/>
                <a:cs typeface="Arial" panose="020B0604020202020204" pitchFamily="34" charset="0"/>
              </a:rPr>
              <a:t> </a:t>
            </a:r>
            <a:r>
              <a:rPr lang="de-CH" sz="1400" dirty="0" err="1" smtClean="0">
                <a:solidFill>
                  <a:schemeClr val="tx1"/>
                </a:solidFill>
                <a:latin typeface="Arial" panose="020B0604020202020204" pitchFamily="34" charset="0"/>
                <a:cs typeface="Arial" panose="020B0604020202020204" pitchFamily="34" charset="0"/>
              </a:rPr>
              <a:t>registry</a:t>
            </a:r>
            <a:r>
              <a:rPr lang="de-CH" sz="1400" dirty="0" smtClean="0">
                <a:solidFill>
                  <a:schemeClr val="tx1"/>
                </a:solidFill>
                <a:latin typeface="Arial" panose="020B0604020202020204" pitchFamily="34" charset="0"/>
                <a:cs typeface="Arial" panose="020B0604020202020204" pitchFamily="34" charset="0"/>
              </a:rPr>
              <a:t> </a:t>
            </a:r>
          </a:p>
          <a:p>
            <a:r>
              <a:rPr lang="es-ES" sz="1400" dirty="0" err="1" smtClean="0">
                <a:solidFill>
                  <a:schemeClr val="tx1"/>
                </a:solidFill>
                <a:latin typeface="Arial" panose="020B0604020202020204" pitchFamily="34" charset="0"/>
                <a:cs typeface="Arial" panose="020B0604020202020204" pitchFamily="34" charset="0"/>
              </a:rPr>
              <a:t>Support</a:t>
            </a:r>
            <a:r>
              <a:rPr lang="es-ES" sz="1400" dirty="0" smtClean="0">
                <a:solidFill>
                  <a:schemeClr val="tx1"/>
                </a:solidFill>
                <a:latin typeface="Arial" panose="020B0604020202020204" pitchFamily="34" charset="0"/>
                <a:cs typeface="Arial" panose="020B0604020202020204" pitchFamily="34" charset="0"/>
              </a:rPr>
              <a:t> </a:t>
            </a:r>
            <a:r>
              <a:rPr lang="es-ES" sz="1400" dirty="0" err="1" smtClean="0">
                <a:solidFill>
                  <a:schemeClr val="tx1"/>
                </a:solidFill>
                <a:latin typeface="Arial" panose="020B0604020202020204" pitchFamily="34" charset="0"/>
                <a:cs typeface="Arial" panose="020B0604020202020204" pitchFamily="34" charset="0"/>
              </a:rPr>
              <a:t>research</a:t>
            </a:r>
            <a:r>
              <a:rPr lang="es-ES" sz="1400" dirty="0" smtClean="0">
                <a:solidFill>
                  <a:schemeClr val="tx1"/>
                </a:solidFill>
                <a:latin typeface="Arial" panose="020B0604020202020204" pitchFamily="34" charset="0"/>
                <a:cs typeface="Arial" panose="020B0604020202020204" pitchFamily="34" charset="0"/>
              </a:rPr>
              <a:t> </a:t>
            </a:r>
          </a:p>
          <a:p>
            <a:r>
              <a:rPr lang="es-ES" sz="1400" dirty="0" smtClean="0">
                <a:solidFill>
                  <a:schemeClr val="tx1"/>
                </a:solidFill>
                <a:latin typeface="Arial" panose="020B0604020202020204" pitchFamily="34" charset="0"/>
                <a:cs typeface="Arial" panose="020B0604020202020204" pitchFamily="34" charset="0"/>
              </a:rPr>
              <a:t>More </a:t>
            </a:r>
            <a:r>
              <a:rPr lang="es-ES" sz="1400" dirty="0" err="1" smtClean="0">
                <a:solidFill>
                  <a:schemeClr val="tx1"/>
                </a:solidFill>
                <a:latin typeface="Arial" panose="020B0604020202020204" pitchFamily="34" charset="0"/>
                <a:cs typeface="Arial" panose="020B0604020202020204" pitchFamily="34" charset="0"/>
              </a:rPr>
              <a:t>collaboration</a:t>
            </a:r>
            <a:endParaRPr lang="de-CH" sz="1400" dirty="0">
              <a:solidFill>
                <a:schemeClr val="tx1"/>
              </a:solidFill>
              <a:latin typeface="Arial" panose="020B0604020202020204" pitchFamily="34" charset="0"/>
              <a:cs typeface="Arial" panose="020B0604020202020204" pitchFamily="34" charset="0"/>
            </a:endParaRPr>
          </a:p>
        </p:txBody>
      </p:sp>
      <p:sp>
        <p:nvSpPr>
          <p:cNvPr id="4" name="Rounded Rectangle 3"/>
          <p:cNvSpPr/>
          <p:nvPr/>
        </p:nvSpPr>
        <p:spPr>
          <a:xfrm>
            <a:off x="2179320" y="1130636"/>
            <a:ext cx="2194560" cy="533400"/>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800" b="1" dirty="0" err="1" smtClean="0">
                <a:solidFill>
                  <a:schemeClr val="tx1"/>
                </a:solidFill>
                <a:latin typeface="Arial" panose="020B0604020202020204" pitchFamily="34" charset="0"/>
                <a:cs typeface="Arial" panose="020B0604020202020204" pitchFamily="34" charset="0"/>
              </a:rPr>
              <a:t>Advocacy</a:t>
            </a:r>
            <a:endParaRPr lang="de-CH" sz="2800" b="1" dirty="0">
              <a:solidFill>
                <a:schemeClr val="tx1"/>
              </a:solidFill>
              <a:latin typeface="Arial" panose="020B0604020202020204" pitchFamily="34" charset="0"/>
              <a:cs typeface="Arial" panose="020B0604020202020204" pitchFamily="34" charset="0"/>
            </a:endParaRPr>
          </a:p>
        </p:txBody>
      </p:sp>
      <p:sp>
        <p:nvSpPr>
          <p:cNvPr id="5" name="Rounded Rectangle 4"/>
          <p:cNvSpPr/>
          <p:nvPr/>
        </p:nvSpPr>
        <p:spPr>
          <a:xfrm>
            <a:off x="2164080" y="1967050"/>
            <a:ext cx="2194560" cy="533400"/>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800" b="1" dirty="0" err="1" smtClean="0">
                <a:solidFill>
                  <a:schemeClr val="tx1"/>
                </a:solidFill>
                <a:latin typeface="Arial" panose="020B0604020202020204" pitchFamily="34" charset="0"/>
                <a:cs typeface="Arial" panose="020B0604020202020204" pitchFamily="34" charset="0"/>
              </a:rPr>
              <a:t>Community</a:t>
            </a:r>
            <a:endParaRPr lang="de-CH" sz="2800" b="1" dirty="0">
              <a:solidFill>
                <a:schemeClr val="tx1"/>
              </a:solidFill>
              <a:latin typeface="Arial" panose="020B0604020202020204" pitchFamily="34" charset="0"/>
              <a:cs typeface="Arial" panose="020B0604020202020204" pitchFamily="34" charset="0"/>
            </a:endParaRPr>
          </a:p>
        </p:txBody>
      </p:sp>
      <p:sp>
        <p:nvSpPr>
          <p:cNvPr id="6" name="Rounded Rectangle 5"/>
          <p:cNvSpPr/>
          <p:nvPr/>
        </p:nvSpPr>
        <p:spPr>
          <a:xfrm>
            <a:off x="2179320" y="2835730"/>
            <a:ext cx="2194560" cy="533400"/>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800" b="1" dirty="0" err="1" smtClean="0">
                <a:solidFill>
                  <a:schemeClr val="tx1"/>
                </a:solidFill>
                <a:latin typeface="Arial" panose="020B0604020202020204" pitchFamily="34" charset="0"/>
                <a:cs typeface="Arial" panose="020B0604020202020204" pitchFamily="34" charset="0"/>
              </a:rPr>
              <a:t>Care</a:t>
            </a:r>
            <a:endParaRPr lang="de-CH" sz="2800" b="1" dirty="0">
              <a:solidFill>
                <a:schemeClr val="tx1"/>
              </a:solidFill>
              <a:latin typeface="Arial" panose="020B0604020202020204" pitchFamily="34" charset="0"/>
              <a:cs typeface="Arial" panose="020B0604020202020204" pitchFamily="34" charset="0"/>
            </a:endParaRPr>
          </a:p>
        </p:txBody>
      </p:sp>
      <p:sp>
        <p:nvSpPr>
          <p:cNvPr id="7" name="Rounded Rectangle 6"/>
          <p:cNvSpPr/>
          <p:nvPr/>
        </p:nvSpPr>
        <p:spPr>
          <a:xfrm>
            <a:off x="2164080" y="3542365"/>
            <a:ext cx="2194560" cy="533400"/>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800" b="1" dirty="0" err="1" smtClean="0">
                <a:solidFill>
                  <a:schemeClr val="tx1"/>
                </a:solidFill>
                <a:latin typeface="Arial" panose="020B0604020202020204" pitchFamily="34" charset="0"/>
                <a:cs typeface="Arial" panose="020B0604020202020204" pitchFamily="34" charset="0"/>
              </a:rPr>
              <a:t>Education</a:t>
            </a:r>
            <a:endParaRPr lang="de-CH" sz="2800" b="1" dirty="0">
              <a:solidFill>
                <a:schemeClr val="tx1"/>
              </a:solidFill>
              <a:latin typeface="Arial" panose="020B0604020202020204" pitchFamily="34" charset="0"/>
              <a:cs typeface="Arial" panose="020B0604020202020204" pitchFamily="34" charset="0"/>
            </a:endParaRPr>
          </a:p>
        </p:txBody>
      </p:sp>
      <p:sp>
        <p:nvSpPr>
          <p:cNvPr id="8" name="Rounded Rectangle 7"/>
          <p:cNvSpPr/>
          <p:nvPr/>
        </p:nvSpPr>
        <p:spPr>
          <a:xfrm>
            <a:off x="2179320" y="4228165"/>
            <a:ext cx="2179320" cy="533400"/>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800" b="1" dirty="0" err="1" smtClean="0">
                <a:solidFill>
                  <a:schemeClr val="tx1"/>
                </a:solidFill>
                <a:latin typeface="Arial" panose="020B0604020202020204" pitchFamily="34" charset="0"/>
                <a:cs typeface="Arial" panose="020B0604020202020204" pitchFamily="34" charset="0"/>
              </a:rPr>
              <a:t>Research</a:t>
            </a:r>
            <a:endParaRPr lang="de-CH" sz="2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70783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latin typeface="Arial" panose="020B0604020202020204" pitchFamily="34" charset="0"/>
                <a:cs typeface="Arial" panose="020B0604020202020204" pitchFamily="34" charset="0"/>
              </a:rPr>
              <a:t>European LHON </a:t>
            </a:r>
            <a:r>
              <a:rPr lang="en-US" sz="4000" b="1" dirty="0">
                <a:latin typeface="Arial" panose="020B0604020202020204" pitchFamily="34" charset="0"/>
                <a:cs typeface="Arial" panose="020B0604020202020204" pitchFamily="34" charset="0"/>
              </a:rPr>
              <a:t>Map of activities </a:t>
            </a:r>
            <a:r>
              <a:rPr lang="en-US" sz="4000" b="1" dirty="0" smtClean="0">
                <a:latin typeface="Arial" panose="020B0604020202020204" pitchFamily="34" charset="0"/>
                <a:cs typeface="Arial" panose="020B0604020202020204" pitchFamily="34" charset="0"/>
              </a:rPr>
              <a:t>considered best practices</a:t>
            </a:r>
            <a:endParaRPr lang="de-CH" sz="4000" b="1" dirty="0">
              <a:latin typeface="Arial" panose="020B0604020202020204" pitchFamily="34" charset="0"/>
              <a:cs typeface="Arial" panose="020B0604020202020204" pitchFamily="34" charset="0"/>
            </a:endParaRPr>
          </a:p>
        </p:txBody>
      </p:sp>
      <p:sp>
        <p:nvSpPr>
          <p:cNvPr id="9" name="Oval 8"/>
          <p:cNvSpPr/>
          <p:nvPr/>
        </p:nvSpPr>
        <p:spPr>
          <a:xfrm>
            <a:off x="411480" y="2296250"/>
            <a:ext cx="1630680" cy="16002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6000" b="1" dirty="0" smtClean="0">
                <a:solidFill>
                  <a:schemeClr val="tx1"/>
                </a:solidFill>
                <a:latin typeface="Arial" panose="020B0604020202020204" pitchFamily="34" charset="0"/>
                <a:cs typeface="Arial" panose="020B0604020202020204" pitchFamily="34" charset="0"/>
              </a:rPr>
              <a:t>22</a:t>
            </a:r>
            <a:endParaRPr lang="de-CH" sz="6000" b="1" dirty="0">
              <a:solidFill>
                <a:schemeClr val="tx1"/>
              </a:solidFill>
              <a:latin typeface="Arial" panose="020B0604020202020204" pitchFamily="34" charset="0"/>
              <a:cs typeface="Arial" panose="020B0604020202020204" pitchFamily="34" charset="0"/>
            </a:endParaRPr>
          </a:p>
        </p:txBody>
      </p:sp>
      <p:sp>
        <p:nvSpPr>
          <p:cNvPr id="10" name="Rounded Rectangle 9"/>
          <p:cNvSpPr/>
          <p:nvPr/>
        </p:nvSpPr>
        <p:spPr>
          <a:xfrm>
            <a:off x="2133600" y="1722688"/>
            <a:ext cx="3311392" cy="658947"/>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s-ES" b="1" dirty="0" err="1" smtClean="0">
                <a:solidFill>
                  <a:schemeClr val="tx1"/>
                </a:solidFill>
                <a:latin typeface="Arial" panose="020B0604020202020204" pitchFamily="34" charset="0"/>
                <a:cs typeface="Arial" panose="020B0604020202020204" pitchFamily="34" charset="0"/>
              </a:rPr>
              <a:t>Scientific</a:t>
            </a:r>
            <a:r>
              <a:rPr lang="es-ES" b="1" dirty="0" smtClean="0">
                <a:solidFill>
                  <a:schemeClr val="tx1"/>
                </a:solidFill>
                <a:latin typeface="Arial" panose="020B0604020202020204" pitchFamily="34" charset="0"/>
                <a:cs typeface="Arial" panose="020B0604020202020204" pitchFamily="34" charset="0"/>
              </a:rPr>
              <a:t> and medical Conferences</a:t>
            </a:r>
            <a:endParaRPr lang="de-CH" b="1" dirty="0">
              <a:solidFill>
                <a:schemeClr val="tx1"/>
              </a:solidFill>
              <a:latin typeface="Arial" panose="020B0604020202020204" pitchFamily="34" charset="0"/>
              <a:cs typeface="Arial" panose="020B0604020202020204" pitchFamily="34" charset="0"/>
            </a:endParaRPr>
          </a:p>
        </p:txBody>
      </p:sp>
      <p:sp>
        <p:nvSpPr>
          <p:cNvPr id="11" name="Rounded Rectangle 10"/>
          <p:cNvSpPr/>
          <p:nvPr/>
        </p:nvSpPr>
        <p:spPr>
          <a:xfrm>
            <a:off x="2133601" y="2473075"/>
            <a:ext cx="3322320" cy="596047"/>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s-ES" b="1" dirty="0" err="1" smtClean="0">
                <a:solidFill>
                  <a:schemeClr val="tx1"/>
                </a:solidFill>
                <a:latin typeface="Arial" panose="020B0604020202020204" pitchFamily="34" charset="0"/>
                <a:cs typeface="Arial" panose="020B0604020202020204" pitchFamily="34" charset="0"/>
              </a:rPr>
              <a:t>Educational</a:t>
            </a:r>
            <a:endParaRPr lang="de-CH" b="1" dirty="0">
              <a:solidFill>
                <a:schemeClr val="tx1"/>
              </a:solidFill>
              <a:latin typeface="Arial" panose="020B0604020202020204" pitchFamily="34" charset="0"/>
              <a:cs typeface="Arial" panose="020B0604020202020204" pitchFamily="34" charset="0"/>
            </a:endParaRPr>
          </a:p>
        </p:txBody>
      </p:sp>
      <p:sp>
        <p:nvSpPr>
          <p:cNvPr id="12" name="Rounded Rectangle 11"/>
          <p:cNvSpPr/>
          <p:nvPr/>
        </p:nvSpPr>
        <p:spPr>
          <a:xfrm>
            <a:off x="2133601" y="3130082"/>
            <a:ext cx="3322320" cy="559574"/>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s-ES" b="1" dirty="0" err="1" smtClean="0">
                <a:solidFill>
                  <a:schemeClr val="tx1"/>
                </a:solidFill>
                <a:latin typeface="Arial" panose="020B0604020202020204" pitchFamily="34" charset="0"/>
                <a:cs typeface="Arial" panose="020B0604020202020204" pitchFamily="34" charset="0"/>
              </a:rPr>
              <a:t>Tailored</a:t>
            </a:r>
            <a:r>
              <a:rPr lang="es-ES" b="1" dirty="0" smtClean="0">
                <a:solidFill>
                  <a:schemeClr val="tx1"/>
                </a:solidFill>
                <a:latin typeface="Arial" panose="020B0604020202020204" pitchFamily="34" charset="0"/>
                <a:cs typeface="Arial" panose="020B0604020202020204" pitchFamily="34" charset="0"/>
              </a:rPr>
              <a:t> </a:t>
            </a:r>
            <a:r>
              <a:rPr lang="es-ES" b="1" dirty="0" err="1">
                <a:solidFill>
                  <a:schemeClr val="tx1"/>
                </a:solidFill>
                <a:latin typeface="Arial" panose="020B0604020202020204" pitchFamily="34" charset="0"/>
                <a:cs typeface="Arial" panose="020B0604020202020204" pitchFamily="34" charset="0"/>
              </a:rPr>
              <a:t>family</a:t>
            </a:r>
            <a:r>
              <a:rPr lang="es-ES" b="1" dirty="0">
                <a:solidFill>
                  <a:schemeClr val="tx1"/>
                </a:solidFill>
                <a:latin typeface="Arial" panose="020B0604020202020204" pitchFamily="34" charset="0"/>
                <a:cs typeface="Arial" panose="020B0604020202020204" pitchFamily="34" charset="0"/>
              </a:rPr>
              <a:t> meetings </a:t>
            </a:r>
            <a:endParaRPr lang="de-CH" b="1" dirty="0">
              <a:solidFill>
                <a:schemeClr val="tx1"/>
              </a:solidFill>
              <a:latin typeface="Arial" panose="020B0604020202020204" pitchFamily="34" charset="0"/>
              <a:cs typeface="Arial" panose="020B0604020202020204" pitchFamily="34" charset="0"/>
            </a:endParaRPr>
          </a:p>
        </p:txBody>
      </p:sp>
      <p:sp>
        <p:nvSpPr>
          <p:cNvPr id="13" name="Rounded Rectangle 12"/>
          <p:cNvSpPr/>
          <p:nvPr/>
        </p:nvSpPr>
        <p:spPr>
          <a:xfrm>
            <a:off x="2133601" y="3785402"/>
            <a:ext cx="3322320" cy="637468"/>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s-ES" b="1" dirty="0" err="1" smtClean="0">
                <a:solidFill>
                  <a:schemeClr val="tx1"/>
                </a:solidFill>
                <a:latin typeface="Arial" panose="020B0604020202020204" pitchFamily="34" charset="0"/>
                <a:cs typeface="Arial" panose="020B0604020202020204" pitchFamily="34" charset="0"/>
              </a:rPr>
              <a:t>Multilevel</a:t>
            </a:r>
            <a:r>
              <a:rPr lang="es-ES" b="1" dirty="0" smtClean="0">
                <a:solidFill>
                  <a:schemeClr val="tx1"/>
                </a:solidFill>
                <a:latin typeface="Arial" panose="020B0604020202020204" pitchFamily="34" charset="0"/>
                <a:cs typeface="Arial" panose="020B0604020202020204" pitchFamily="34" charset="0"/>
              </a:rPr>
              <a:t> </a:t>
            </a:r>
            <a:r>
              <a:rPr lang="es-ES" b="1" dirty="0" err="1">
                <a:solidFill>
                  <a:schemeClr val="tx1"/>
                </a:solidFill>
                <a:latin typeface="Arial" panose="020B0604020202020204" pitchFamily="34" charset="0"/>
                <a:cs typeface="Arial" panose="020B0604020202020204" pitchFamily="34" charset="0"/>
              </a:rPr>
              <a:t>patient</a:t>
            </a:r>
            <a:r>
              <a:rPr lang="es-ES" b="1" dirty="0">
                <a:solidFill>
                  <a:schemeClr val="tx1"/>
                </a:solidFill>
                <a:latin typeface="Arial" panose="020B0604020202020204" pitchFamily="34" charset="0"/>
                <a:cs typeface="Arial" panose="020B0604020202020204" pitchFamily="34" charset="0"/>
              </a:rPr>
              <a:t> </a:t>
            </a:r>
            <a:r>
              <a:rPr lang="es-ES" b="1" dirty="0" err="1">
                <a:solidFill>
                  <a:schemeClr val="tx1"/>
                </a:solidFill>
                <a:latin typeface="Arial" panose="020B0604020202020204" pitchFamily="34" charset="0"/>
                <a:cs typeface="Arial" panose="020B0604020202020204" pitchFamily="34" charset="0"/>
              </a:rPr>
              <a:t>support</a:t>
            </a:r>
            <a:endParaRPr lang="de-CH" b="1" dirty="0">
              <a:solidFill>
                <a:schemeClr val="tx1"/>
              </a:solidFill>
              <a:latin typeface="Arial" panose="020B0604020202020204" pitchFamily="34" charset="0"/>
              <a:cs typeface="Arial" panose="020B0604020202020204" pitchFamily="34" charset="0"/>
            </a:endParaRPr>
          </a:p>
        </p:txBody>
      </p:sp>
      <p:sp>
        <p:nvSpPr>
          <p:cNvPr id="14" name="Rounded Rectangle 13"/>
          <p:cNvSpPr/>
          <p:nvPr/>
        </p:nvSpPr>
        <p:spPr>
          <a:xfrm>
            <a:off x="5623560" y="1722688"/>
            <a:ext cx="3185160" cy="885234"/>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b="1" dirty="0">
                <a:solidFill>
                  <a:schemeClr val="tx1"/>
                </a:solidFill>
                <a:latin typeface="Arial" panose="020B0604020202020204" pitchFamily="34" charset="0"/>
                <a:cs typeface="Arial" panose="020B0604020202020204" pitchFamily="34" charset="0"/>
              </a:rPr>
              <a:t>Collaboration with umbrella/related disease </a:t>
            </a:r>
            <a:r>
              <a:rPr lang="en-US" b="1" dirty="0" err="1">
                <a:solidFill>
                  <a:schemeClr val="tx1"/>
                </a:solidFill>
                <a:latin typeface="Arial" panose="020B0604020202020204" pitchFamily="34" charset="0"/>
                <a:cs typeface="Arial" panose="020B0604020202020204" pitchFamily="34" charset="0"/>
              </a:rPr>
              <a:t>organisations</a:t>
            </a:r>
            <a:r>
              <a:rPr lang="en-US" b="1" dirty="0">
                <a:solidFill>
                  <a:schemeClr val="tx1"/>
                </a:solidFill>
                <a:latin typeface="Arial" panose="020B0604020202020204" pitchFamily="34" charset="0"/>
                <a:cs typeface="Arial" panose="020B0604020202020204" pitchFamily="34" charset="0"/>
              </a:rPr>
              <a:t> </a:t>
            </a:r>
            <a:endParaRPr lang="de-CH" b="1" dirty="0">
              <a:solidFill>
                <a:schemeClr val="tx1"/>
              </a:solidFill>
              <a:latin typeface="Arial" panose="020B0604020202020204" pitchFamily="34" charset="0"/>
              <a:cs typeface="Arial" panose="020B0604020202020204" pitchFamily="34" charset="0"/>
            </a:endParaRPr>
          </a:p>
        </p:txBody>
      </p:sp>
      <p:sp>
        <p:nvSpPr>
          <p:cNvPr id="15" name="Rounded Rectangle 14"/>
          <p:cNvSpPr/>
          <p:nvPr/>
        </p:nvSpPr>
        <p:spPr>
          <a:xfrm>
            <a:off x="5608320" y="2747784"/>
            <a:ext cx="3185160" cy="384008"/>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s-ES" b="1" dirty="0" err="1" smtClean="0">
                <a:solidFill>
                  <a:schemeClr val="tx1"/>
                </a:solidFill>
                <a:latin typeface="Arial" panose="020B0604020202020204" pitchFamily="34" charset="0"/>
                <a:cs typeface="Arial" panose="020B0604020202020204" pitchFamily="34" charset="0"/>
              </a:rPr>
              <a:t>Work</a:t>
            </a:r>
            <a:r>
              <a:rPr lang="es-ES" b="1" dirty="0" smtClean="0">
                <a:solidFill>
                  <a:schemeClr val="tx1"/>
                </a:solidFill>
                <a:latin typeface="Arial" panose="020B0604020202020204" pitchFamily="34" charset="0"/>
                <a:cs typeface="Arial" panose="020B0604020202020204" pitchFamily="34" charset="0"/>
              </a:rPr>
              <a:t> </a:t>
            </a:r>
            <a:r>
              <a:rPr lang="es-ES" b="1" dirty="0" err="1" smtClean="0">
                <a:solidFill>
                  <a:schemeClr val="tx1"/>
                </a:solidFill>
                <a:latin typeface="Arial" panose="020B0604020202020204" pitchFamily="34" charset="0"/>
                <a:cs typeface="Arial" panose="020B0604020202020204" pitchFamily="34" charset="0"/>
              </a:rPr>
              <a:t>life</a:t>
            </a:r>
            <a:r>
              <a:rPr lang="es-ES" b="1" dirty="0" smtClean="0">
                <a:solidFill>
                  <a:schemeClr val="tx1"/>
                </a:solidFill>
                <a:latin typeface="Arial" panose="020B0604020202020204" pitchFamily="34" charset="0"/>
                <a:cs typeface="Arial" panose="020B0604020202020204" pitchFamily="34" charset="0"/>
              </a:rPr>
              <a:t> </a:t>
            </a:r>
            <a:endParaRPr lang="de-CH" b="1" dirty="0">
              <a:solidFill>
                <a:schemeClr val="tx1"/>
              </a:solidFill>
              <a:latin typeface="Arial" panose="020B0604020202020204" pitchFamily="34" charset="0"/>
              <a:cs typeface="Arial" panose="020B0604020202020204" pitchFamily="34" charset="0"/>
            </a:endParaRPr>
          </a:p>
        </p:txBody>
      </p:sp>
      <p:sp>
        <p:nvSpPr>
          <p:cNvPr id="16" name="Rounded Rectangle 15"/>
          <p:cNvSpPr/>
          <p:nvPr/>
        </p:nvSpPr>
        <p:spPr>
          <a:xfrm>
            <a:off x="5623560" y="3238472"/>
            <a:ext cx="3185160" cy="511532"/>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s-ES" b="1" dirty="0" err="1" smtClean="0">
                <a:solidFill>
                  <a:schemeClr val="tx1"/>
                </a:solidFill>
                <a:latin typeface="Arial" panose="020B0604020202020204" pitchFamily="34" charset="0"/>
                <a:cs typeface="Arial" panose="020B0604020202020204" pitchFamily="34" charset="0"/>
              </a:rPr>
              <a:t>Health</a:t>
            </a:r>
            <a:r>
              <a:rPr lang="es-ES" b="1" dirty="0" smtClean="0">
                <a:solidFill>
                  <a:schemeClr val="tx1"/>
                </a:solidFill>
                <a:latin typeface="Arial" panose="020B0604020202020204" pitchFamily="34" charset="0"/>
                <a:cs typeface="Arial" panose="020B0604020202020204" pitchFamily="34" charset="0"/>
              </a:rPr>
              <a:t> </a:t>
            </a:r>
            <a:r>
              <a:rPr lang="es-ES" b="1" dirty="0" err="1" smtClean="0">
                <a:solidFill>
                  <a:schemeClr val="tx1"/>
                </a:solidFill>
                <a:latin typeface="Arial" panose="020B0604020202020204" pitchFamily="34" charset="0"/>
                <a:cs typeface="Arial" panose="020B0604020202020204" pitchFamily="34" charset="0"/>
              </a:rPr>
              <a:t>Technology</a:t>
            </a:r>
            <a:r>
              <a:rPr lang="es-ES" b="1" dirty="0" smtClean="0">
                <a:solidFill>
                  <a:schemeClr val="tx1"/>
                </a:solidFill>
                <a:latin typeface="Arial" panose="020B0604020202020204" pitchFamily="34" charset="0"/>
                <a:cs typeface="Arial" panose="020B0604020202020204" pitchFamily="34" charset="0"/>
              </a:rPr>
              <a:t> </a:t>
            </a:r>
          </a:p>
          <a:p>
            <a:r>
              <a:rPr lang="es-ES" b="1" dirty="0" smtClean="0">
                <a:solidFill>
                  <a:schemeClr val="tx1"/>
                </a:solidFill>
                <a:latin typeface="Arial" panose="020B0604020202020204" pitchFamily="34" charset="0"/>
                <a:cs typeface="Arial" panose="020B0604020202020204" pitchFamily="34" charset="0"/>
              </a:rPr>
              <a:t>Assessment </a:t>
            </a:r>
            <a:endParaRPr lang="de-CH" b="1" dirty="0">
              <a:solidFill>
                <a:schemeClr val="tx1"/>
              </a:solidFill>
              <a:latin typeface="Arial" panose="020B0604020202020204" pitchFamily="34" charset="0"/>
              <a:cs typeface="Arial" panose="020B0604020202020204" pitchFamily="34" charset="0"/>
            </a:endParaRPr>
          </a:p>
        </p:txBody>
      </p:sp>
      <p:sp>
        <p:nvSpPr>
          <p:cNvPr id="17" name="Rounded Rectangle 16"/>
          <p:cNvSpPr/>
          <p:nvPr/>
        </p:nvSpPr>
        <p:spPr>
          <a:xfrm>
            <a:off x="5608320" y="3895486"/>
            <a:ext cx="3185160" cy="511532"/>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s-ES" b="1" dirty="0" smtClean="0">
                <a:solidFill>
                  <a:schemeClr val="tx1"/>
                </a:solidFill>
                <a:latin typeface="Arial" panose="020B0604020202020204" pitchFamily="34" charset="0"/>
                <a:cs typeface="Arial" panose="020B0604020202020204" pitchFamily="34" charset="0"/>
              </a:rPr>
              <a:t>Social media </a:t>
            </a:r>
            <a:r>
              <a:rPr lang="es-ES" b="1" dirty="0" err="1" smtClean="0">
                <a:solidFill>
                  <a:schemeClr val="tx1"/>
                </a:solidFill>
                <a:latin typeface="Arial" panose="020B0604020202020204" pitchFamily="34" charset="0"/>
                <a:cs typeface="Arial" panose="020B0604020202020204" pitchFamily="34" charset="0"/>
              </a:rPr>
              <a:t>presence</a:t>
            </a:r>
            <a:r>
              <a:rPr lang="es-ES" b="1" dirty="0" smtClean="0">
                <a:solidFill>
                  <a:schemeClr val="tx1"/>
                </a:solidFill>
                <a:latin typeface="Arial" panose="020B0604020202020204" pitchFamily="34" charset="0"/>
                <a:cs typeface="Arial" panose="020B0604020202020204" pitchFamily="34" charset="0"/>
              </a:rPr>
              <a:t> </a:t>
            </a:r>
            <a:endParaRPr lang="de-CH" b="1" dirty="0">
              <a:solidFill>
                <a:schemeClr val="tx1"/>
              </a:solidFill>
              <a:latin typeface="Arial" panose="020B0604020202020204" pitchFamily="34" charset="0"/>
              <a:cs typeface="Arial" panose="020B0604020202020204" pitchFamily="34" charset="0"/>
            </a:endParaRPr>
          </a:p>
        </p:txBody>
      </p:sp>
      <p:sp>
        <p:nvSpPr>
          <p:cNvPr id="21" name="Rectangle 20"/>
          <p:cNvSpPr/>
          <p:nvPr/>
        </p:nvSpPr>
        <p:spPr>
          <a:xfrm>
            <a:off x="190500" y="1493520"/>
            <a:ext cx="8755380" cy="3307080"/>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41263806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sz="4000" b="1" dirty="0">
                <a:latin typeface="Arial" panose="020B0604020202020204" pitchFamily="34" charset="0"/>
                <a:cs typeface="Arial" panose="020B0604020202020204" pitchFamily="34" charset="0"/>
              </a:rPr>
              <a:t>Key </a:t>
            </a:r>
            <a:r>
              <a:rPr lang="es-ES" sz="4000" b="1" dirty="0" err="1">
                <a:latin typeface="Arial" panose="020B0604020202020204" pitchFamily="34" charset="0"/>
                <a:cs typeface="Arial" panose="020B0604020202020204" pitchFamily="34" charset="0"/>
              </a:rPr>
              <a:t>message</a:t>
            </a:r>
            <a:r>
              <a:rPr lang="es-ES" sz="4000" b="1" dirty="0">
                <a:latin typeface="Arial" panose="020B0604020202020204" pitchFamily="34" charset="0"/>
                <a:cs typeface="Arial" panose="020B0604020202020204" pitchFamily="34" charset="0"/>
              </a:rPr>
              <a:t> 4</a:t>
            </a:r>
            <a:endParaRPr lang="de-CH" sz="4000" dirty="0"/>
          </a:p>
        </p:txBody>
      </p:sp>
      <p:sp>
        <p:nvSpPr>
          <p:cNvPr id="3" name="Content Placeholder 2"/>
          <p:cNvSpPr>
            <a:spLocks noGrp="1"/>
          </p:cNvSpPr>
          <p:nvPr>
            <p:ph idx="1"/>
          </p:nvPr>
        </p:nvSpPr>
        <p:spPr/>
        <p:txBody>
          <a:bodyPr>
            <a:noAutofit/>
          </a:bodyPr>
          <a:lstStyle/>
          <a:p>
            <a:r>
              <a:rPr lang="es-ES" sz="2800" dirty="0" err="1" smtClean="0">
                <a:latin typeface="Arial" panose="020B0604020202020204" pitchFamily="34" charset="0"/>
                <a:cs typeface="Arial" panose="020B0604020202020204" pitchFamily="34" charset="0"/>
              </a:rPr>
              <a:t>Mixed</a:t>
            </a:r>
            <a:r>
              <a:rPr lang="es-ES" sz="2800" dirty="0" smtClean="0">
                <a:latin typeface="Arial" panose="020B0604020202020204" pitchFamily="34" charset="0"/>
                <a:cs typeface="Arial" panose="020B0604020202020204" pitchFamily="34" charset="0"/>
              </a:rPr>
              <a:t> </a:t>
            </a:r>
            <a:r>
              <a:rPr lang="es-ES" sz="2800" dirty="0" err="1" smtClean="0">
                <a:latin typeface="Arial" panose="020B0604020202020204" pitchFamily="34" charset="0"/>
                <a:cs typeface="Arial" panose="020B0604020202020204" pitchFamily="34" charset="0"/>
              </a:rPr>
              <a:t>method</a:t>
            </a:r>
            <a:r>
              <a:rPr lang="es-ES" sz="2800" dirty="0" smtClean="0">
                <a:latin typeface="Arial" panose="020B0604020202020204" pitchFamily="34" charset="0"/>
                <a:cs typeface="Arial" panose="020B0604020202020204" pitchFamily="34" charset="0"/>
              </a:rPr>
              <a:t> </a:t>
            </a:r>
            <a:r>
              <a:rPr lang="es-ES" sz="2800" dirty="0" err="1" smtClean="0">
                <a:latin typeface="Arial" panose="020B0604020202020204" pitchFamily="34" charset="0"/>
                <a:cs typeface="Arial" panose="020B0604020202020204" pitchFamily="34" charset="0"/>
              </a:rPr>
              <a:t>research</a:t>
            </a:r>
            <a:r>
              <a:rPr lang="es-ES" sz="2800" dirty="0" smtClean="0">
                <a:latin typeface="Arial" panose="020B0604020202020204" pitchFamily="34" charset="0"/>
                <a:cs typeface="Arial" panose="020B0604020202020204" pitchFamily="34" charset="0"/>
              </a:rPr>
              <a:t> has </a:t>
            </a:r>
            <a:r>
              <a:rPr lang="es-ES" sz="2800" dirty="0" err="1" smtClean="0">
                <a:latin typeface="Arial" panose="020B0604020202020204" pitchFamily="34" charset="0"/>
                <a:cs typeface="Arial" panose="020B0604020202020204" pitchFamily="34" charset="0"/>
              </a:rPr>
              <a:t>high</a:t>
            </a:r>
            <a:r>
              <a:rPr lang="es-ES" sz="2800" dirty="0" smtClean="0">
                <a:latin typeface="Arial" panose="020B0604020202020204" pitchFamily="34" charset="0"/>
                <a:cs typeface="Arial" panose="020B0604020202020204" pitchFamily="34" charset="0"/>
              </a:rPr>
              <a:t> </a:t>
            </a:r>
            <a:r>
              <a:rPr lang="es-ES" sz="2800" dirty="0" err="1" smtClean="0">
                <a:latin typeface="Arial" panose="020B0604020202020204" pitchFamily="34" charset="0"/>
                <a:cs typeface="Arial" panose="020B0604020202020204" pitchFamily="34" charset="0"/>
              </a:rPr>
              <a:t>potential</a:t>
            </a:r>
            <a:r>
              <a:rPr lang="es-ES" sz="2800" dirty="0" smtClean="0">
                <a:latin typeface="Arial" panose="020B0604020202020204" pitchFamily="34" charset="0"/>
                <a:cs typeface="Arial" panose="020B0604020202020204" pitchFamily="34" charset="0"/>
              </a:rPr>
              <a:t> </a:t>
            </a:r>
            <a:r>
              <a:rPr lang="es-ES" sz="2800" dirty="0" err="1" smtClean="0">
                <a:latin typeface="Arial" panose="020B0604020202020204" pitchFamily="34" charset="0"/>
                <a:cs typeface="Arial" panose="020B0604020202020204" pitchFamily="34" charset="0"/>
              </a:rPr>
              <a:t>for</a:t>
            </a:r>
            <a:r>
              <a:rPr lang="es-ES" sz="2800" dirty="0" smtClean="0">
                <a:latin typeface="Arial" panose="020B0604020202020204" pitchFamily="34" charset="0"/>
                <a:cs typeface="Arial" panose="020B0604020202020204" pitchFamily="34" charset="0"/>
              </a:rPr>
              <a:t> </a:t>
            </a:r>
            <a:r>
              <a:rPr lang="es-ES" sz="2800" dirty="0" err="1" smtClean="0">
                <a:latin typeface="Arial" panose="020B0604020202020204" pitchFamily="34" charset="0"/>
                <a:cs typeface="Arial" panose="020B0604020202020204" pitchFamily="34" charset="0"/>
              </a:rPr>
              <a:t>rare</a:t>
            </a:r>
            <a:r>
              <a:rPr lang="es-ES" sz="2800" dirty="0" smtClean="0">
                <a:latin typeface="Arial" panose="020B0604020202020204" pitchFamily="34" charset="0"/>
                <a:cs typeface="Arial" panose="020B0604020202020204" pitchFamily="34" charset="0"/>
              </a:rPr>
              <a:t> </a:t>
            </a:r>
            <a:r>
              <a:rPr lang="es-ES" sz="2800" dirty="0" err="1" smtClean="0">
                <a:latin typeface="Arial" panose="020B0604020202020204" pitchFamily="34" charset="0"/>
                <a:cs typeface="Arial" panose="020B0604020202020204" pitchFamily="34" charset="0"/>
              </a:rPr>
              <a:t>diseases</a:t>
            </a:r>
            <a:r>
              <a:rPr lang="es-ES" sz="2800" dirty="0" smtClean="0">
                <a:latin typeface="Arial" panose="020B0604020202020204" pitchFamily="34" charset="0"/>
                <a:cs typeface="Arial" panose="020B0604020202020204" pitchFamily="34" charset="0"/>
              </a:rPr>
              <a:t> </a:t>
            </a:r>
            <a:r>
              <a:rPr lang="es-ES" sz="2800" dirty="0" err="1" smtClean="0">
                <a:latin typeface="Arial" panose="020B0604020202020204" pitchFamily="34" charset="0"/>
                <a:cs typeface="Arial" panose="020B0604020202020204" pitchFamily="34" charset="0"/>
              </a:rPr>
              <a:t>like</a:t>
            </a:r>
            <a:r>
              <a:rPr lang="es-ES" sz="2800" dirty="0" smtClean="0">
                <a:latin typeface="Arial" panose="020B0604020202020204" pitchFamily="34" charset="0"/>
                <a:cs typeface="Arial" panose="020B0604020202020204" pitchFamily="34" charset="0"/>
              </a:rPr>
              <a:t> LHON</a:t>
            </a:r>
          </a:p>
          <a:p>
            <a:pPr lvl="1"/>
            <a:r>
              <a:rPr lang="es-ES" dirty="0" smtClean="0">
                <a:latin typeface="Arial" panose="020B0604020202020204" pitchFamily="34" charset="0"/>
                <a:cs typeface="Arial" panose="020B0604020202020204" pitchFamily="34" charset="0"/>
              </a:rPr>
              <a:t>Capture </a:t>
            </a:r>
            <a:r>
              <a:rPr lang="es-ES" dirty="0" err="1" smtClean="0">
                <a:latin typeface="Arial" panose="020B0604020202020204" pitchFamily="34" charset="0"/>
                <a:cs typeface="Arial" panose="020B0604020202020204" pitchFamily="34" charset="0"/>
              </a:rPr>
              <a:t>the</a:t>
            </a:r>
            <a:r>
              <a:rPr lang="es-ES" dirty="0" smtClean="0">
                <a:latin typeface="Arial" panose="020B0604020202020204" pitchFamily="34" charset="0"/>
                <a:cs typeface="Arial" panose="020B0604020202020204" pitchFamily="34" charset="0"/>
              </a:rPr>
              <a:t> </a:t>
            </a:r>
            <a:r>
              <a:rPr lang="es-ES" dirty="0" err="1" smtClean="0">
                <a:latin typeface="Arial" panose="020B0604020202020204" pitchFamily="34" charset="0"/>
                <a:cs typeface="Arial" panose="020B0604020202020204" pitchFamily="34" charset="0"/>
              </a:rPr>
              <a:t>whole</a:t>
            </a:r>
            <a:r>
              <a:rPr lang="es-ES" dirty="0" smtClean="0">
                <a:latin typeface="Arial" panose="020B0604020202020204" pitchFamily="34" charset="0"/>
                <a:cs typeface="Arial" panose="020B0604020202020204" pitchFamily="34" charset="0"/>
              </a:rPr>
              <a:t> </a:t>
            </a:r>
            <a:r>
              <a:rPr lang="es-ES" dirty="0" err="1" smtClean="0">
                <a:latin typeface="Arial" panose="020B0604020202020204" pitchFamily="34" charset="0"/>
                <a:cs typeface="Arial" panose="020B0604020202020204" pitchFamily="34" charset="0"/>
              </a:rPr>
              <a:t>picture</a:t>
            </a:r>
            <a:r>
              <a:rPr lang="es-ES" dirty="0" smtClean="0">
                <a:latin typeface="Arial" panose="020B0604020202020204" pitchFamily="34" charset="0"/>
                <a:cs typeface="Arial" panose="020B0604020202020204" pitchFamily="34" charset="0"/>
              </a:rPr>
              <a:t> </a:t>
            </a:r>
          </a:p>
          <a:p>
            <a:pPr lvl="1"/>
            <a:r>
              <a:rPr lang="es-ES" dirty="0" err="1" smtClean="0">
                <a:latin typeface="Arial" panose="020B0604020202020204" pitchFamily="34" charset="0"/>
                <a:cs typeface="Arial" panose="020B0604020202020204" pitchFamily="34" charset="0"/>
              </a:rPr>
              <a:t>Empowering</a:t>
            </a:r>
            <a:r>
              <a:rPr lang="es-ES" dirty="0" smtClean="0">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a:t>
            </a:r>
            <a:r>
              <a:rPr lang="es-ES" dirty="0" err="1">
                <a:latin typeface="Arial" panose="020B0604020202020204" pitchFamily="34" charset="0"/>
                <a:cs typeface="Arial" panose="020B0604020202020204" pitchFamily="34" charset="0"/>
              </a:rPr>
              <a:t>Information</a:t>
            </a:r>
            <a:r>
              <a:rPr lang="es-ES" dirty="0">
                <a:latin typeface="Arial" panose="020B0604020202020204" pitchFamily="34" charset="0"/>
                <a:cs typeface="Arial" panose="020B0604020202020204" pitchFamily="34" charset="0"/>
              </a:rPr>
              <a:t> </a:t>
            </a:r>
            <a:r>
              <a:rPr lang="es-ES" dirty="0" err="1" smtClean="0">
                <a:latin typeface="Arial" panose="020B0604020202020204" pitchFamily="34" charset="0"/>
                <a:cs typeface="Arial" panose="020B0604020202020204" pitchFamily="34" charset="0"/>
              </a:rPr>
              <a:t>exchange</a:t>
            </a:r>
            <a:r>
              <a:rPr lang="es-ES" dirty="0" smtClean="0">
                <a:latin typeface="Arial" panose="020B0604020202020204" pitchFamily="34" charset="0"/>
                <a:cs typeface="Arial" panose="020B0604020202020204" pitchFamily="34" charset="0"/>
              </a:rPr>
              <a:t>)</a:t>
            </a:r>
          </a:p>
          <a:p>
            <a:pPr lvl="1"/>
            <a:r>
              <a:rPr lang="de-CH" dirty="0" smtClean="0">
                <a:latin typeface="Arial" panose="020B0604020202020204" pitchFamily="34" charset="0"/>
                <a:cs typeface="Arial" panose="020B0604020202020204" pitchFamily="34" charset="0"/>
              </a:rPr>
              <a:t>Break </a:t>
            </a:r>
            <a:r>
              <a:rPr lang="de-CH" dirty="0" err="1">
                <a:latin typeface="Arial" panose="020B0604020202020204" pitchFamily="34" charset="0"/>
                <a:cs typeface="Arial" panose="020B0604020202020204" pitchFamily="34" charset="0"/>
              </a:rPr>
              <a:t>isolation</a:t>
            </a:r>
            <a:r>
              <a:rPr lang="de-CH" dirty="0">
                <a:latin typeface="Arial" panose="020B0604020202020204" pitchFamily="34" charset="0"/>
                <a:cs typeface="Arial" panose="020B0604020202020204" pitchFamily="34" charset="0"/>
              </a:rPr>
              <a:t> &amp; Connect (</a:t>
            </a:r>
            <a:r>
              <a:rPr lang="es-ES" dirty="0" err="1">
                <a:latin typeface="Arial" panose="020B0604020202020204" pitchFamily="34" charset="0"/>
                <a:cs typeface="Arial" panose="020B0604020202020204" pitchFamily="34" charset="0"/>
              </a:rPr>
              <a:t>Networking</a:t>
            </a:r>
            <a:r>
              <a:rPr lang="es-ES" dirty="0">
                <a:latin typeface="Arial" panose="020B0604020202020204" pitchFamily="34" charset="0"/>
                <a:cs typeface="Arial" panose="020B0604020202020204" pitchFamily="34" charset="0"/>
              </a:rPr>
              <a:t> and </a:t>
            </a:r>
            <a:r>
              <a:rPr lang="es-ES" dirty="0" err="1">
                <a:latin typeface="Arial" panose="020B0604020202020204" pitchFamily="34" charset="0"/>
                <a:cs typeface="Arial" panose="020B0604020202020204" pitchFamily="34" charset="0"/>
              </a:rPr>
              <a:t>Working</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together</a:t>
            </a:r>
            <a:r>
              <a:rPr lang="es-ES" dirty="0">
                <a:latin typeface="Arial" panose="020B0604020202020204" pitchFamily="34" charset="0"/>
                <a:cs typeface="Arial" panose="020B0604020202020204" pitchFamily="34" charset="0"/>
              </a:rPr>
              <a:t>) </a:t>
            </a:r>
            <a:endParaRPr lang="es-ES" dirty="0" smtClean="0">
              <a:latin typeface="Arial" panose="020B0604020202020204" pitchFamily="34" charset="0"/>
              <a:cs typeface="Arial" panose="020B0604020202020204" pitchFamily="34" charset="0"/>
            </a:endParaRPr>
          </a:p>
          <a:p>
            <a:pPr lvl="1"/>
            <a:r>
              <a:rPr lang="es-ES" dirty="0" err="1" smtClean="0">
                <a:latin typeface="Arial" panose="020B0604020202020204" pitchFamily="34" charset="0"/>
                <a:cs typeface="Arial" panose="020B0604020202020204" pitchFamily="34" charset="0"/>
              </a:rPr>
              <a:t>Raising</a:t>
            </a:r>
            <a:r>
              <a:rPr lang="es-ES" dirty="0" smtClean="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awareness</a:t>
            </a:r>
            <a:r>
              <a:rPr lang="es-ES" dirty="0">
                <a:latin typeface="Arial" panose="020B0604020202020204" pitchFamily="34" charset="0"/>
                <a:cs typeface="Arial" panose="020B0604020202020204" pitchFamily="34" charset="0"/>
              </a:rPr>
              <a:t> </a:t>
            </a:r>
          </a:p>
          <a:p>
            <a:pPr lvl="1"/>
            <a:endParaRPr lang="de-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23254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sz="4000" b="1" dirty="0" err="1" smtClean="0">
                <a:latin typeface="Arial" panose="020B0604020202020204" pitchFamily="34" charset="0"/>
                <a:cs typeface="Arial" panose="020B0604020202020204" pitchFamily="34" charset="0"/>
              </a:rPr>
              <a:t>Speakers</a:t>
            </a:r>
            <a:r>
              <a:rPr lang="es-ES" sz="4000" b="1" dirty="0" smtClean="0">
                <a:latin typeface="Arial" panose="020B0604020202020204" pitchFamily="34" charset="0"/>
                <a:cs typeface="Arial" panose="020B0604020202020204" pitchFamily="34" charset="0"/>
              </a:rPr>
              <a:t> and </a:t>
            </a:r>
            <a:r>
              <a:rPr lang="es-ES" sz="4000" b="1" dirty="0" err="1" smtClean="0">
                <a:latin typeface="Arial" panose="020B0604020202020204" pitchFamily="34" charset="0"/>
                <a:cs typeface="Arial" panose="020B0604020202020204" pitchFamily="34" charset="0"/>
              </a:rPr>
              <a:t>moderators</a:t>
            </a:r>
            <a:endParaRPr lang="de-CH" sz="4000" dirty="0"/>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4050532" y="1682746"/>
            <a:ext cx="1238885" cy="1417047"/>
          </a:xfrm>
          <a:prstGeom prst="rect">
            <a:avLst/>
          </a:prstGeom>
        </p:spPr>
      </p:pic>
      <p:pic>
        <p:nvPicPr>
          <p:cNvPr id="2050" name="Picture 2" descr="C:\Users\ferreirav\Desktop\Vanessa Ferreira.JPG"/>
          <p:cNvPicPr>
            <a:picLocks noChangeAspect="1" noChangeArrowheads="1"/>
          </p:cNvPicPr>
          <p:nvPr/>
        </p:nvPicPr>
        <p:blipFill rotWithShape="1">
          <a:blip r:embed="rId3">
            <a:extLst>
              <a:ext uri="{28A0092B-C50C-407E-A947-70E740481C1C}">
                <a14:useLocalDpi xmlns:a14="http://schemas.microsoft.com/office/drawing/2010/main" val="0"/>
              </a:ext>
            </a:extLst>
          </a:blip>
          <a:srcRect l="11348" r="15993" b="18037"/>
          <a:stretch/>
        </p:blipFill>
        <p:spPr bwMode="auto">
          <a:xfrm>
            <a:off x="284500" y="1682749"/>
            <a:ext cx="1317625" cy="141704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ferreirav\AppData\Local\Microsoft\Windows\Temporary Internet Files\Content.Outlook\I3ILJBTR\IMG_0131 (2).JPG"/>
          <p:cNvPicPr>
            <a:picLocks noChangeAspect="1" noChangeArrowheads="1"/>
          </p:cNvPicPr>
          <p:nvPr/>
        </p:nvPicPr>
        <p:blipFill rotWithShape="1">
          <a:blip r:embed="rId4">
            <a:extLst>
              <a:ext uri="{28A0092B-C50C-407E-A947-70E740481C1C}">
                <a14:useLocalDpi xmlns:a14="http://schemas.microsoft.com/office/drawing/2010/main" val="0"/>
              </a:ext>
            </a:extLst>
          </a:blip>
          <a:srcRect l="18481" t="15062" r="4306"/>
          <a:stretch/>
        </p:blipFill>
        <p:spPr bwMode="auto">
          <a:xfrm>
            <a:off x="5807076" y="1657391"/>
            <a:ext cx="1244600" cy="14170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ferreirav\AppData\Local\Microsoft\Windows\Temporary Internet Files\Content.Outlook\I3ILJBTR\picturemessage_juwaxckp.xy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0391" y="1682750"/>
            <a:ext cx="1376251" cy="141704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05914" y="1682745"/>
            <a:ext cx="1168400" cy="1417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978785" y="3178629"/>
            <a:ext cx="1659462" cy="830997"/>
          </a:xfrm>
          <a:prstGeom prst="rect">
            <a:avLst/>
          </a:prstGeom>
        </p:spPr>
        <p:txBody>
          <a:bodyPr wrap="square">
            <a:spAutoFit/>
          </a:bodyPr>
          <a:lstStyle/>
          <a:p>
            <a:pPr algn="ctr"/>
            <a:r>
              <a:rPr lang="en-GB" sz="1600" b="1" dirty="0" err="1" smtClean="0">
                <a:latin typeface="Arial" panose="020B0604020202020204" pitchFamily="34" charset="0"/>
                <a:cs typeface="Arial" panose="020B0604020202020204" pitchFamily="34" charset="0"/>
              </a:rPr>
              <a:t>Mokrane</a:t>
            </a:r>
            <a:r>
              <a:rPr lang="en-GB" sz="1600" b="1" dirty="0" smtClean="0">
                <a:latin typeface="Arial" panose="020B0604020202020204" pitchFamily="34" charset="0"/>
                <a:cs typeface="Arial" panose="020B0604020202020204" pitchFamily="34" charset="0"/>
              </a:rPr>
              <a:t> </a:t>
            </a:r>
          </a:p>
          <a:p>
            <a:pPr algn="ctr"/>
            <a:r>
              <a:rPr lang="en-GB" sz="1600" b="1" dirty="0" smtClean="0">
                <a:latin typeface="Arial" panose="020B0604020202020204" pitchFamily="34" charset="0"/>
                <a:cs typeface="Arial" panose="020B0604020202020204" pitchFamily="34" charset="0"/>
              </a:rPr>
              <a:t>BOUSSAID</a:t>
            </a:r>
          </a:p>
          <a:p>
            <a:pPr algn="ctr"/>
            <a:r>
              <a:rPr lang="en-GB" sz="1600" b="1" dirty="0" smtClean="0">
                <a:latin typeface="Arial" panose="020B0604020202020204" pitchFamily="34" charset="0"/>
                <a:cs typeface="Arial" panose="020B0604020202020204" pitchFamily="34" charset="0"/>
              </a:rPr>
              <a:t>EBU </a:t>
            </a:r>
          </a:p>
        </p:txBody>
      </p:sp>
      <p:sp>
        <p:nvSpPr>
          <p:cNvPr id="5" name="Rectangle 4"/>
          <p:cNvSpPr/>
          <p:nvPr/>
        </p:nvSpPr>
        <p:spPr>
          <a:xfrm>
            <a:off x="290262" y="3178629"/>
            <a:ext cx="1229824" cy="830997"/>
          </a:xfrm>
          <a:prstGeom prst="rect">
            <a:avLst/>
          </a:prstGeom>
        </p:spPr>
        <p:txBody>
          <a:bodyPr wrap="none">
            <a:spAutoFit/>
          </a:bodyPr>
          <a:lstStyle/>
          <a:p>
            <a:pPr algn="ctr"/>
            <a:r>
              <a:rPr lang="en-GB" sz="1600" b="1" dirty="0">
                <a:latin typeface="Arial" panose="020B0604020202020204" pitchFamily="34" charset="0"/>
                <a:cs typeface="Arial" panose="020B0604020202020204" pitchFamily="34" charset="0"/>
              </a:rPr>
              <a:t>Vanessa </a:t>
            </a:r>
            <a:endParaRPr lang="en-GB" sz="1600" b="1" dirty="0" smtClean="0">
              <a:latin typeface="Arial" panose="020B0604020202020204" pitchFamily="34" charset="0"/>
              <a:cs typeface="Arial" panose="020B0604020202020204" pitchFamily="34" charset="0"/>
            </a:endParaRPr>
          </a:p>
          <a:p>
            <a:pPr algn="ctr"/>
            <a:r>
              <a:rPr lang="en-GB" sz="1600" b="1" dirty="0" smtClean="0">
                <a:latin typeface="Arial" panose="020B0604020202020204" pitchFamily="34" charset="0"/>
                <a:cs typeface="Arial" panose="020B0604020202020204" pitchFamily="34" charset="0"/>
              </a:rPr>
              <a:t>FERREIRA</a:t>
            </a:r>
          </a:p>
          <a:p>
            <a:pPr algn="ctr"/>
            <a:r>
              <a:rPr lang="en-GB" sz="1600" b="1" dirty="0" smtClean="0">
                <a:latin typeface="Arial" panose="020B0604020202020204" pitchFamily="34" charset="0"/>
                <a:cs typeface="Arial" panose="020B0604020202020204" pitchFamily="34" charset="0"/>
              </a:rPr>
              <a:t>Santhera</a:t>
            </a:r>
            <a:endParaRPr lang="de-CH" sz="1600" b="1" dirty="0">
              <a:latin typeface="Arial" panose="020B0604020202020204" pitchFamily="34" charset="0"/>
              <a:cs typeface="Arial" panose="020B0604020202020204" pitchFamily="34" charset="0"/>
            </a:endParaRPr>
          </a:p>
        </p:txBody>
      </p:sp>
      <p:sp>
        <p:nvSpPr>
          <p:cNvPr id="6" name="Rectangle 5"/>
          <p:cNvSpPr/>
          <p:nvPr/>
        </p:nvSpPr>
        <p:spPr>
          <a:xfrm>
            <a:off x="4139220" y="3178629"/>
            <a:ext cx="1061509" cy="830997"/>
          </a:xfrm>
          <a:prstGeom prst="rect">
            <a:avLst/>
          </a:prstGeom>
        </p:spPr>
        <p:txBody>
          <a:bodyPr wrap="none">
            <a:spAutoFit/>
          </a:bodyPr>
          <a:lstStyle/>
          <a:p>
            <a:pPr algn="ctr"/>
            <a:r>
              <a:rPr lang="en-GB" sz="1600" b="1" dirty="0">
                <a:latin typeface="Arial" panose="020B0604020202020204" pitchFamily="34" charset="0"/>
                <a:cs typeface="Arial" panose="020B0604020202020204" pitchFamily="34" charset="0"/>
              </a:rPr>
              <a:t>Xavier </a:t>
            </a:r>
            <a:endParaRPr lang="en-GB" sz="1600" b="1" dirty="0" smtClean="0">
              <a:latin typeface="Arial" panose="020B0604020202020204" pitchFamily="34" charset="0"/>
              <a:cs typeface="Arial" panose="020B0604020202020204" pitchFamily="34" charset="0"/>
            </a:endParaRPr>
          </a:p>
          <a:p>
            <a:pPr algn="ctr"/>
            <a:r>
              <a:rPr lang="en-GB" sz="1600" b="1" dirty="0" smtClean="0">
                <a:latin typeface="Arial" panose="020B0604020202020204" pitchFamily="34" charset="0"/>
                <a:cs typeface="Arial" panose="020B0604020202020204" pitchFamily="34" charset="0"/>
              </a:rPr>
              <a:t>LLÒRIA</a:t>
            </a:r>
          </a:p>
          <a:p>
            <a:pPr algn="ctr"/>
            <a:r>
              <a:rPr lang="en-GB" sz="1600" b="1" dirty="0">
                <a:latin typeface="Arial" panose="020B0604020202020204" pitchFamily="34" charset="0"/>
                <a:cs typeface="Arial" panose="020B0604020202020204" pitchFamily="34" charset="0"/>
              </a:rPr>
              <a:t>Santhera</a:t>
            </a:r>
            <a:endParaRPr lang="de-CH" sz="1600" b="1" dirty="0">
              <a:latin typeface="Arial" panose="020B0604020202020204" pitchFamily="34" charset="0"/>
              <a:cs typeface="Arial" panose="020B0604020202020204" pitchFamily="34" charset="0"/>
            </a:endParaRPr>
          </a:p>
        </p:txBody>
      </p:sp>
      <p:sp>
        <p:nvSpPr>
          <p:cNvPr id="11" name="Rectangle 10"/>
          <p:cNvSpPr/>
          <p:nvPr/>
        </p:nvSpPr>
        <p:spPr>
          <a:xfrm>
            <a:off x="7299861" y="3178628"/>
            <a:ext cx="1380507" cy="830997"/>
          </a:xfrm>
          <a:prstGeom prst="rect">
            <a:avLst/>
          </a:prstGeom>
        </p:spPr>
        <p:txBody>
          <a:bodyPr wrap="none">
            <a:spAutoFit/>
          </a:bodyPr>
          <a:lstStyle/>
          <a:p>
            <a:pPr algn="ctr"/>
            <a:r>
              <a:rPr lang="en-GB" sz="1600" b="1" dirty="0" smtClean="0">
                <a:latin typeface="Arial" panose="020B0604020202020204" pitchFamily="34" charset="0"/>
                <a:cs typeface="Arial" panose="020B0604020202020204" pitchFamily="34" charset="0"/>
              </a:rPr>
              <a:t>Gertrudis </a:t>
            </a:r>
          </a:p>
          <a:p>
            <a:pPr algn="ctr"/>
            <a:r>
              <a:rPr lang="en-GB" sz="1600" b="1" dirty="0" smtClean="0">
                <a:latin typeface="Arial" panose="020B0604020202020204" pitchFamily="34" charset="0"/>
                <a:cs typeface="Arial" panose="020B0604020202020204" pitchFamily="34" charset="0"/>
              </a:rPr>
              <a:t>ABAD</a:t>
            </a:r>
          </a:p>
          <a:p>
            <a:pPr algn="ctr"/>
            <a:r>
              <a:rPr lang="en-GB" sz="1600" b="1" dirty="0" smtClean="0">
                <a:latin typeface="Arial" panose="020B0604020202020204" pitchFamily="34" charset="0"/>
                <a:cs typeface="Arial" panose="020B0604020202020204" pitchFamily="34" charset="0"/>
              </a:rPr>
              <a:t>LHON Spain</a:t>
            </a:r>
            <a:endParaRPr lang="de-CH" sz="1600" b="1" dirty="0">
              <a:latin typeface="Arial" panose="020B0604020202020204" pitchFamily="34" charset="0"/>
              <a:cs typeface="Arial" panose="020B0604020202020204" pitchFamily="34" charset="0"/>
            </a:endParaRPr>
          </a:p>
        </p:txBody>
      </p:sp>
      <p:sp>
        <p:nvSpPr>
          <p:cNvPr id="12" name="Rectangle 11"/>
          <p:cNvSpPr/>
          <p:nvPr/>
        </p:nvSpPr>
        <p:spPr>
          <a:xfrm>
            <a:off x="5602068" y="3153272"/>
            <a:ext cx="1654620" cy="830997"/>
          </a:xfrm>
          <a:prstGeom prst="rect">
            <a:avLst/>
          </a:prstGeom>
        </p:spPr>
        <p:txBody>
          <a:bodyPr wrap="none">
            <a:spAutoFit/>
          </a:bodyPr>
          <a:lstStyle/>
          <a:p>
            <a:pPr algn="ctr"/>
            <a:r>
              <a:rPr lang="en-GB" sz="1600" b="1" dirty="0" smtClean="0">
                <a:latin typeface="Arial" panose="020B0604020202020204" pitchFamily="34" charset="0"/>
                <a:cs typeface="Arial" panose="020B0604020202020204" pitchFamily="34" charset="0"/>
              </a:rPr>
              <a:t>Ana </a:t>
            </a:r>
          </a:p>
          <a:p>
            <a:pPr algn="ctr"/>
            <a:r>
              <a:rPr lang="en-GB" sz="1600" b="1" dirty="0" smtClean="0">
                <a:latin typeface="Arial" panose="020B0604020202020204" pitchFamily="34" charset="0"/>
                <a:cs typeface="Arial" panose="020B0604020202020204" pitchFamily="34" charset="0"/>
              </a:rPr>
              <a:t>VELOSA</a:t>
            </a:r>
          </a:p>
          <a:p>
            <a:pPr algn="ctr"/>
            <a:r>
              <a:rPr lang="en-GB" sz="1600" b="1" dirty="0" smtClean="0">
                <a:latin typeface="Arial" panose="020B0604020202020204" pitchFamily="34" charset="0"/>
                <a:cs typeface="Arial" panose="020B0604020202020204" pitchFamily="34" charset="0"/>
              </a:rPr>
              <a:t>LHON Portugal</a:t>
            </a:r>
            <a:endParaRPr lang="de-CH" sz="1600" b="1" dirty="0">
              <a:latin typeface="Arial" panose="020B0604020202020204" pitchFamily="34" charset="0"/>
              <a:cs typeface="Arial" panose="020B0604020202020204" pitchFamily="34" charset="0"/>
            </a:endParaRPr>
          </a:p>
        </p:txBody>
      </p:sp>
      <p:sp>
        <p:nvSpPr>
          <p:cNvPr id="14" name="Rectangle 13"/>
          <p:cNvSpPr/>
          <p:nvPr/>
        </p:nvSpPr>
        <p:spPr>
          <a:xfrm>
            <a:off x="3810000" y="1524000"/>
            <a:ext cx="1796143" cy="2427514"/>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2698731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a:latin typeface="Arial" panose="020B0604020202020204" pitchFamily="34" charset="0"/>
                <a:cs typeface="Arial" panose="020B0604020202020204" pitchFamily="34" charset="0"/>
              </a:rPr>
              <a:t>Agenda</a:t>
            </a:r>
            <a:endParaRPr lang="de-CH" dirty="0"/>
          </a:p>
        </p:txBody>
      </p:sp>
      <p:sp>
        <p:nvSpPr>
          <p:cNvPr id="3" name="Content Placeholder 2"/>
          <p:cNvSpPr>
            <a:spLocks noGrp="1"/>
          </p:cNvSpPr>
          <p:nvPr>
            <p:ph idx="1"/>
          </p:nvPr>
        </p:nvSpPr>
        <p:spPr>
          <a:xfrm>
            <a:off x="457200" y="1044177"/>
            <a:ext cx="8229600" cy="3865279"/>
          </a:xfrm>
        </p:spPr>
        <p:txBody>
          <a:bodyPr>
            <a:noAutofit/>
          </a:bodyPr>
          <a:lstStyle/>
          <a:p>
            <a:r>
              <a:rPr lang="en-GB" sz="1400" b="1" dirty="0" smtClean="0">
                <a:latin typeface="Arial" panose="020B0604020202020204" pitchFamily="34" charset="0"/>
                <a:cs typeface="Arial" panose="020B0604020202020204" pitchFamily="34" charset="0"/>
              </a:rPr>
              <a:t>Introduction </a:t>
            </a:r>
            <a:r>
              <a:rPr lang="en-GB" sz="1400" b="1" dirty="0">
                <a:latin typeface="Arial" panose="020B0604020202020204" pitchFamily="34" charset="0"/>
                <a:cs typeface="Arial" panose="020B0604020202020204" pitchFamily="34" charset="0"/>
              </a:rPr>
              <a:t>to webinar and its speakers, </a:t>
            </a:r>
            <a:r>
              <a:rPr lang="en-GB" sz="1400" dirty="0" smtClean="0">
                <a:latin typeface="Arial" panose="020B0604020202020204" pitchFamily="34" charset="0"/>
                <a:cs typeface="Arial" panose="020B0604020202020204" pitchFamily="34" charset="0"/>
              </a:rPr>
              <a:t>by </a:t>
            </a:r>
            <a:r>
              <a:rPr lang="en-GB" sz="1400" dirty="0">
                <a:latin typeface="Arial" panose="020B0604020202020204" pitchFamily="34" charset="0"/>
                <a:cs typeface="Arial" panose="020B0604020202020204" pitchFamily="34" charset="0"/>
              </a:rPr>
              <a:t>Dr Vanessa FERREIRA, PhD, MBA (Head of Patient Advocacy Europe at Santhera) and Mr </a:t>
            </a:r>
            <a:r>
              <a:rPr lang="en-GB" sz="1400" dirty="0" err="1">
                <a:latin typeface="Arial" panose="020B0604020202020204" pitchFamily="34" charset="0"/>
                <a:cs typeface="Arial" panose="020B0604020202020204" pitchFamily="34" charset="0"/>
              </a:rPr>
              <a:t>Mokrane</a:t>
            </a:r>
            <a:r>
              <a:rPr lang="en-GB" sz="1400" dirty="0">
                <a:latin typeface="Arial" panose="020B0604020202020204" pitchFamily="34" charset="0"/>
                <a:cs typeface="Arial" panose="020B0604020202020204" pitchFamily="34" charset="0"/>
              </a:rPr>
              <a:t> BOUSSAID </a:t>
            </a:r>
            <a:r>
              <a:rPr lang="en-GB" sz="1400" dirty="0" smtClean="0">
                <a:latin typeface="Arial" panose="020B0604020202020204" pitchFamily="34" charset="0"/>
                <a:cs typeface="Arial" panose="020B0604020202020204" pitchFamily="34" charset="0"/>
              </a:rPr>
              <a:t>(</a:t>
            </a:r>
            <a:r>
              <a:rPr lang="en-GB" sz="1400" dirty="0">
                <a:latin typeface="Arial" panose="020B0604020202020204" pitchFamily="34" charset="0"/>
                <a:cs typeface="Arial" panose="020B0604020202020204" pitchFamily="34" charset="0"/>
              </a:rPr>
              <a:t>EBU Executive Director) (5 minutes</a:t>
            </a:r>
            <a:r>
              <a:rPr lang="en-GB" sz="1400" dirty="0" smtClean="0">
                <a:latin typeface="Arial" panose="020B0604020202020204" pitchFamily="34" charset="0"/>
                <a:cs typeface="Arial" panose="020B0604020202020204" pitchFamily="34" charset="0"/>
              </a:rPr>
              <a:t>)</a:t>
            </a:r>
            <a:endParaRPr lang="en-GB" sz="1400" b="1" dirty="0" smtClean="0">
              <a:latin typeface="Arial" panose="020B0604020202020204" pitchFamily="34" charset="0"/>
              <a:cs typeface="Arial" panose="020B0604020202020204" pitchFamily="34" charset="0"/>
            </a:endParaRPr>
          </a:p>
          <a:p>
            <a:r>
              <a:rPr lang="en-GB" sz="1400" b="1" dirty="0" smtClean="0">
                <a:latin typeface="Arial" panose="020B0604020202020204" pitchFamily="34" charset="0"/>
                <a:cs typeface="Arial" panose="020B0604020202020204" pitchFamily="34" charset="0"/>
              </a:rPr>
              <a:t>Key </a:t>
            </a:r>
            <a:r>
              <a:rPr lang="en-GB" sz="1400" b="1" dirty="0">
                <a:latin typeface="Arial" panose="020B0604020202020204" pitchFamily="34" charset="0"/>
                <a:cs typeface="Arial" panose="020B0604020202020204" pitchFamily="34" charset="0"/>
              </a:rPr>
              <a:t>learnings from two European Patient Advocacy Groups Advisory Board meetings for LHON, </a:t>
            </a:r>
            <a:r>
              <a:rPr lang="en-GB" sz="1400" dirty="0" smtClean="0">
                <a:latin typeface="Arial" panose="020B0604020202020204" pitchFamily="34" charset="0"/>
                <a:cs typeface="Arial" panose="020B0604020202020204" pitchFamily="34" charset="0"/>
              </a:rPr>
              <a:t>by </a:t>
            </a:r>
            <a:r>
              <a:rPr lang="en-GB" sz="1400" dirty="0">
                <a:latin typeface="Arial" panose="020B0604020202020204" pitchFamily="34" charset="0"/>
                <a:cs typeface="Arial" panose="020B0604020202020204" pitchFamily="34" charset="0"/>
              </a:rPr>
              <a:t>Vanessa FERREIRA (15 </a:t>
            </a:r>
            <a:r>
              <a:rPr lang="en-GB" sz="1400" dirty="0" smtClean="0">
                <a:latin typeface="Arial" panose="020B0604020202020204" pitchFamily="34" charset="0"/>
                <a:cs typeface="Arial" panose="020B0604020202020204" pitchFamily="34" charset="0"/>
              </a:rPr>
              <a:t>minutes)</a:t>
            </a:r>
            <a:endParaRPr lang="de-CH" sz="1400" dirty="0">
              <a:latin typeface="Arial" panose="020B0604020202020204" pitchFamily="34" charset="0"/>
              <a:cs typeface="Arial" panose="020B0604020202020204" pitchFamily="34" charset="0"/>
            </a:endParaRPr>
          </a:p>
          <a:p>
            <a:r>
              <a:rPr lang="en-GB" sz="1400" b="1" dirty="0" smtClean="0">
                <a:latin typeface="Arial" panose="020B0604020202020204" pitchFamily="34" charset="0"/>
                <a:cs typeface="Arial" panose="020B0604020202020204" pitchFamily="34" charset="0"/>
              </a:rPr>
              <a:t>LHON </a:t>
            </a:r>
            <a:r>
              <a:rPr lang="en-GB" sz="1400" b="1" dirty="0">
                <a:latin typeface="Arial" panose="020B0604020202020204" pitchFamily="34" charset="0"/>
                <a:cs typeface="Arial" panose="020B0604020202020204" pitchFamily="34" charset="0"/>
              </a:rPr>
              <a:t>clinical development and management, </a:t>
            </a:r>
            <a:r>
              <a:rPr lang="en-GB" sz="1400" dirty="0" smtClean="0">
                <a:latin typeface="Arial" panose="020B0604020202020204" pitchFamily="34" charset="0"/>
                <a:cs typeface="Arial" panose="020B0604020202020204" pitchFamily="34" charset="0"/>
              </a:rPr>
              <a:t>by </a:t>
            </a:r>
            <a:r>
              <a:rPr lang="en-GB" sz="1400" dirty="0">
                <a:latin typeface="Arial" panose="020B0604020202020204" pitchFamily="34" charset="0"/>
                <a:cs typeface="Arial" panose="020B0604020202020204" pitchFamily="34" charset="0"/>
              </a:rPr>
              <a:t>Dr Xavier LLÒRIA, MD, LHON Medical Affairs Manager EU &amp; ROW at Santhera (15 </a:t>
            </a:r>
            <a:r>
              <a:rPr lang="en-GB" sz="1400" dirty="0" smtClean="0">
                <a:latin typeface="Arial" panose="020B0604020202020204" pitchFamily="34" charset="0"/>
                <a:cs typeface="Arial" panose="020B0604020202020204" pitchFamily="34" charset="0"/>
              </a:rPr>
              <a:t>minutes)</a:t>
            </a:r>
            <a:endParaRPr lang="de-CH" sz="1400" dirty="0">
              <a:latin typeface="Arial" panose="020B0604020202020204" pitchFamily="34" charset="0"/>
              <a:cs typeface="Arial" panose="020B0604020202020204" pitchFamily="34" charset="0"/>
            </a:endParaRPr>
          </a:p>
          <a:p>
            <a:r>
              <a:rPr lang="en-GB" sz="1400" b="1" dirty="0" smtClean="0">
                <a:latin typeface="Arial" panose="020B0604020202020204" pitchFamily="34" charset="0"/>
                <a:cs typeface="Arial" panose="020B0604020202020204" pitchFamily="34" charset="0"/>
              </a:rPr>
              <a:t>LHON </a:t>
            </a:r>
            <a:r>
              <a:rPr lang="en-GB" sz="1400" b="1" dirty="0">
                <a:latin typeface="Arial" panose="020B0604020202020204" pitchFamily="34" charset="0"/>
                <a:cs typeface="Arial" panose="020B0604020202020204" pitchFamily="34" charset="0"/>
              </a:rPr>
              <a:t>testimonials</a:t>
            </a:r>
            <a:r>
              <a:rPr lang="en-GB" sz="1400" dirty="0">
                <a:latin typeface="Arial" panose="020B0604020202020204" pitchFamily="34" charset="0"/>
                <a:cs typeface="Arial" panose="020B0604020202020204" pitchFamily="34" charset="0"/>
              </a:rPr>
              <a:t> (10 </a:t>
            </a:r>
            <a:r>
              <a:rPr lang="en-GB" sz="1400" dirty="0" smtClean="0">
                <a:latin typeface="Arial" panose="020B0604020202020204" pitchFamily="34" charset="0"/>
                <a:cs typeface="Arial" panose="020B0604020202020204" pitchFamily="34" charset="0"/>
              </a:rPr>
              <a:t>minutes/each)</a:t>
            </a:r>
            <a:endParaRPr lang="de-CH" sz="1400" dirty="0">
              <a:latin typeface="Arial" panose="020B0604020202020204" pitchFamily="34" charset="0"/>
              <a:cs typeface="Arial" panose="020B0604020202020204" pitchFamily="34" charset="0"/>
            </a:endParaRPr>
          </a:p>
          <a:p>
            <a:pPr lvl="1"/>
            <a:r>
              <a:rPr lang="en-GB" sz="1400" dirty="0" smtClean="0">
                <a:latin typeface="Arial" panose="020B0604020202020204" pitchFamily="34" charset="0"/>
                <a:cs typeface="Arial" panose="020B0604020202020204" pitchFamily="34" charset="0"/>
              </a:rPr>
              <a:t>By </a:t>
            </a:r>
            <a:r>
              <a:rPr lang="en-GB" sz="1400" dirty="0">
                <a:latin typeface="Arial" panose="020B0604020202020204" pitchFamily="34" charset="0"/>
                <a:cs typeface="Arial" panose="020B0604020202020204" pitchFamily="34" charset="0"/>
              </a:rPr>
              <a:t>Dr Ana VELOSA (LHON patient advocate Portugal, mother to a LHON </a:t>
            </a:r>
            <a:r>
              <a:rPr lang="en-GB" sz="1400" dirty="0" smtClean="0">
                <a:latin typeface="Arial" panose="020B0604020202020204" pitchFamily="34" charset="0"/>
                <a:cs typeface="Arial" panose="020B0604020202020204" pitchFamily="34" charset="0"/>
              </a:rPr>
              <a:t>patient)</a:t>
            </a:r>
            <a:endParaRPr lang="de-CH" sz="1400" dirty="0" smtClean="0">
              <a:latin typeface="Arial" panose="020B0604020202020204" pitchFamily="34" charset="0"/>
              <a:cs typeface="Arial" panose="020B0604020202020204" pitchFamily="34" charset="0"/>
            </a:endParaRPr>
          </a:p>
          <a:p>
            <a:pPr lvl="1"/>
            <a:r>
              <a:rPr lang="en-GB" sz="1400" dirty="0" smtClean="0">
                <a:latin typeface="Arial" panose="020B0604020202020204" pitchFamily="34" charset="0"/>
                <a:cs typeface="Arial" panose="020B0604020202020204" pitchFamily="34" charset="0"/>
              </a:rPr>
              <a:t>By </a:t>
            </a:r>
            <a:r>
              <a:rPr lang="en-GB" sz="1400" dirty="0">
                <a:latin typeface="Arial" panose="020B0604020202020204" pitchFamily="34" charset="0"/>
                <a:cs typeface="Arial" panose="020B0604020202020204" pitchFamily="34" charset="0"/>
              </a:rPr>
              <a:t>Gertrudis ABAD (ASANOL patient representative, mother to a LHON </a:t>
            </a:r>
            <a:r>
              <a:rPr lang="en-GB" sz="1400" dirty="0" smtClean="0">
                <a:latin typeface="Arial" panose="020B0604020202020204" pitchFamily="34" charset="0"/>
                <a:cs typeface="Arial" panose="020B0604020202020204" pitchFamily="34" charset="0"/>
              </a:rPr>
              <a:t>patient)</a:t>
            </a:r>
            <a:endParaRPr lang="de-CH" sz="1400" dirty="0" smtClean="0">
              <a:latin typeface="Arial" panose="020B0604020202020204" pitchFamily="34" charset="0"/>
              <a:cs typeface="Arial" panose="020B0604020202020204" pitchFamily="34" charset="0"/>
            </a:endParaRPr>
          </a:p>
          <a:p>
            <a:r>
              <a:rPr lang="en-GB" sz="1400" b="1" dirty="0" smtClean="0">
                <a:latin typeface="Arial" panose="020B0604020202020204" pitchFamily="34" charset="0"/>
                <a:cs typeface="Arial" panose="020B0604020202020204" pitchFamily="34" charset="0"/>
              </a:rPr>
              <a:t>Helping </a:t>
            </a:r>
            <a:r>
              <a:rPr lang="en-GB" sz="1400" b="1" dirty="0">
                <a:latin typeface="Arial" panose="020B0604020202020204" pitchFamily="34" charset="0"/>
                <a:cs typeface="Arial" panose="020B0604020202020204" pitchFamily="34" charset="0"/>
              </a:rPr>
              <a:t>EBU members identify and assist LHON patients, </a:t>
            </a:r>
            <a:r>
              <a:rPr lang="en-GB" sz="1400" dirty="0" smtClean="0">
                <a:latin typeface="Arial" panose="020B0604020202020204" pitchFamily="34" charset="0"/>
                <a:cs typeface="Arial" panose="020B0604020202020204" pitchFamily="34" charset="0"/>
              </a:rPr>
              <a:t>moderated </a:t>
            </a:r>
            <a:r>
              <a:rPr lang="en-GB" sz="1400" dirty="0">
                <a:latin typeface="Arial" panose="020B0604020202020204" pitchFamily="34" charset="0"/>
                <a:cs typeface="Arial" panose="020B0604020202020204" pitchFamily="34" charset="0"/>
              </a:rPr>
              <a:t>by Vanessa FERREIRA (10 </a:t>
            </a:r>
            <a:r>
              <a:rPr lang="en-GB" sz="1400" dirty="0" smtClean="0">
                <a:latin typeface="Arial" panose="020B0604020202020204" pitchFamily="34" charset="0"/>
                <a:cs typeface="Arial" panose="020B0604020202020204" pitchFamily="34" charset="0"/>
              </a:rPr>
              <a:t>minutes)</a:t>
            </a:r>
            <a:endParaRPr lang="de-CH" sz="1400" dirty="0">
              <a:latin typeface="Arial" panose="020B0604020202020204" pitchFamily="34" charset="0"/>
              <a:cs typeface="Arial" panose="020B0604020202020204" pitchFamily="34" charset="0"/>
            </a:endParaRPr>
          </a:p>
          <a:p>
            <a:pPr lvl="1"/>
            <a:r>
              <a:rPr lang="en-GB" sz="1400" dirty="0" smtClean="0">
                <a:latin typeface="Arial" panose="020B0604020202020204" pitchFamily="34" charset="0"/>
                <a:cs typeface="Arial" panose="020B0604020202020204" pitchFamily="34" charset="0"/>
              </a:rPr>
              <a:t>By </a:t>
            </a:r>
            <a:r>
              <a:rPr lang="en-GB" sz="1400" dirty="0">
                <a:latin typeface="Arial" panose="020B0604020202020204" pitchFamily="34" charset="0"/>
                <a:cs typeface="Arial" panose="020B0604020202020204" pitchFamily="34" charset="0"/>
              </a:rPr>
              <a:t>Ana VELOSA (LHON patient advocate Portugal, mother to LHON </a:t>
            </a:r>
            <a:r>
              <a:rPr lang="en-GB" sz="1400" dirty="0" smtClean="0">
                <a:latin typeface="Arial" panose="020B0604020202020204" pitchFamily="34" charset="0"/>
                <a:cs typeface="Arial" panose="020B0604020202020204" pitchFamily="34" charset="0"/>
              </a:rPr>
              <a:t>patient)</a:t>
            </a:r>
            <a:endParaRPr lang="de-CH" sz="1400" dirty="0" smtClean="0">
              <a:latin typeface="Arial" panose="020B0604020202020204" pitchFamily="34" charset="0"/>
              <a:cs typeface="Arial" panose="020B0604020202020204" pitchFamily="34" charset="0"/>
            </a:endParaRPr>
          </a:p>
          <a:p>
            <a:pPr lvl="1"/>
            <a:r>
              <a:rPr lang="en-GB" sz="1400" dirty="0" smtClean="0">
                <a:latin typeface="Arial" panose="020B0604020202020204" pitchFamily="34" charset="0"/>
                <a:cs typeface="Arial" panose="020B0604020202020204" pitchFamily="34" charset="0"/>
              </a:rPr>
              <a:t>By </a:t>
            </a:r>
            <a:r>
              <a:rPr lang="en-GB" sz="1400" dirty="0">
                <a:latin typeface="Arial" panose="020B0604020202020204" pitchFamily="34" charset="0"/>
                <a:cs typeface="Arial" panose="020B0604020202020204" pitchFamily="34" charset="0"/>
              </a:rPr>
              <a:t>Gertrudis ABAD (ASANOL patient representative, mother to a LHON </a:t>
            </a:r>
            <a:r>
              <a:rPr lang="en-GB" sz="1400" dirty="0" smtClean="0">
                <a:latin typeface="Arial" panose="020B0604020202020204" pitchFamily="34" charset="0"/>
                <a:cs typeface="Arial" panose="020B0604020202020204" pitchFamily="34" charset="0"/>
              </a:rPr>
              <a:t>patient)</a:t>
            </a:r>
            <a:endParaRPr lang="de-CH" sz="1400" dirty="0" smtClean="0">
              <a:latin typeface="Arial" panose="020B0604020202020204" pitchFamily="34" charset="0"/>
              <a:cs typeface="Arial" panose="020B0604020202020204" pitchFamily="34" charset="0"/>
            </a:endParaRPr>
          </a:p>
          <a:p>
            <a:r>
              <a:rPr lang="en-GB" sz="1400" b="1" dirty="0" smtClean="0">
                <a:latin typeface="Arial" panose="020B0604020202020204" pitchFamily="34" charset="0"/>
                <a:cs typeface="Arial" panose="020B0604020202020204" pitchFamily="34" charset="0"/>
              </a:rPr>
              <a:t>Q&amp;A</a:t>
            </a:r>
            <a:r>
              <a:rPr lang="en-GB" sz="1400" dirty="0" smtClean="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(20 minutes) (all together) </a:t>
            </a:r>
            <a:endParaRPr lang="de-CH" sz="1400" dirty="0" smtClean="0">
              <a:latin typeface="Arial" panose="020B0604020202020204" pitchFamily="34" charset="0"/>
              <a:cs typeface="Arial" panose="020B0604020202020204" pitchFamily="34" charset="0"/>
            </a:endParaRPr>
          </a:p>
          <a:p>
            <a:r>
              <a:rPr lang="en-GB" sz="1400" b="1" dirty="0" smtClean="0">
                <a:latin typeface="Arial" panose="020B0604020202020204" pitchFamily="34" charset="0"/>
                <a:cs typeface="Arial" panose="020B0604020202020204" pitchFamily="34" charset="0"/>
              </a:rPr>
              <a:t>Closing </a:t>
            </a:r>
            <a:r>
              <a:rPr lang="en-GB" sz="1400" b="1" dirty="0">
                <a:latin typeface="Arial" panose="020B0604020202020204" pitchFamily="34" charset="0"/>
                <a:cs typeface="Arial" panose="020B0604020202020204" pitchFamily="34" charset="0"/>
              </a:rPr>
              <a:t>remarks</a:t>
            </a:r>
            <a:r>
              <a:rPr lang="en-GB" sz="1400" dirty="0">
                <a:latin typeface="Arial" panose="020B0604020202020204" pitchFamily="34" charset="0"/>
                <a:cs typeface="Arial" panose="020B0604020202020204" pitchFamily="34" charset="0"/>
              </a:rPr>
              <a:t> (5 minutes) (all together)</a:t>
            </a:r>
            <a:endParaRPr lang="de-CH" sz="1400" dirty="0">
              <a:latin typeface="Arial" panose="020B0604020202020204" pitchFamily="34" charset="0"/>
              <a:cs typeface="Arial" panose="020B0604020202020204" pitchFamily="34" charset="0"/>
            </a:endParaRPr>
          </a:p>
          <a:p>
            <a:endParaRPr lang="de-CH" sz="1400" dirty="0">
              <a:latin typeface="Arial" panose="020B0604020202020204" pitchFamily="34" charset="0"/>
              <a:cs typeface="Arial" panose="020B0604020202020204" pitchFamily="34" charset="0"/>
            </a:endParaRPr>
          </a:p>
        </p:txBody>
      </p:sp>
      <p:sp>
        <p:nvSpPr>
          <p:cNvPr id="4" name="Rectangle 3"/>
          <p:cNvSpPr/>
          <p:nvPr/>
        </p:nvSpPr>
        <p:spPr>
          <a:xfrm>
            <a:off x="348344" y="2209814"/>
            <a:ext cx="8469086" cy="478971"/>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4032909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b="1" dirty="0" err="1" smtClean="0">
                <a:latin typeface="Arial" panose="020B0604020202020204" pitchFamily="34" charset="0"/>
                <a:cs typeface="Arial" panose="020B0604020202020204" pitchFamily="34" charset="0"/>
              </a:rPr>
              <a:t>Goals</a:t>
            </a:r>
            <a:endParaRPr lang="de-CH"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2400" dirty="0">
                <a:latin typeface="Arial" panose="020B0604020202020204" pitchFamily="34" charset="0"/>
                <a:cs typeface="Arial" panose="020B0604020202020204" pitchFamily="34" charset="0"/>
              </a:rPr>
              <a:t>To </a:t>
            </a:r>
            <a:r>
              <a:rPr lang="en-US" sz="2400" b="1" dirty="0">
                <a:latin typeface="Arial" panose="020B0604020202020204" pitchFamily="34" charset="0"/>
                <a:cs typeface="Arial" panose="020B0604020202020204" pitchFamily="34" charset="0"/>
              </a:rPr>
              <a:t>increase visibility </a:t>
            </a:r>
            <a:r>
              <a:rPr lang="en-US" sz="2400" dirty="0">
                <a:latin typeface="Arial" panose="020B0604020202020204" pitchFamily="34" charset="0"/>
                <a:cs typeface="Arial" panose="020B0604020202020204" pitchFamily="34" charset="0"/>
              </a:rPr>
              <a:t>of rare </a:t>
            </a:r>
            <a:r>
              <a:rPr lang="en-US" sz="2400" dirty="0" smtClean="0">
                <a:latin typeface="Arial" panose="020B0604020202020204" pitchFamily="34" charset="0"/>
                <a:cs typeface="Arial" panose="020B0604020202020204" pitchFamily="34" charset="0"/>
              </a:rPr>
              <a:t>diseases, and specifically for LHON</a:t>
            </a:r>
          </a:p>
          <a:p>
            <a:r>
              <a:rPr lang="en-US" sz="2400" dirty="0">
                <a:latin typeface="Arial" panose="020B0604020202020204" pitchFamily="34" charset="0"/>
                <a:cs typeface="Arial" panose="020B0604020202020204" pitchFamily="34" charset="0"/>
              </a:rPr>
              <a:t>To </a:t>
            </a:r>
            <a:r>
              <a:rPr lang="en-US" sz="2400" b="1" dirty="0">
                <a:latin typeface="Arial" panose="020B0604020202020204" pitchFamily="34" charset="0"/>
                <a:cs typeface="Arial" panose="020B0604020202020204" pitchFamily="34" charset="0"/>
              </a:rPr>
              <a:t>extend and share knowledge </a:t>
            </a:r>
            <a:r>
              <a:rPr lang="en-US" sz="2400" dirty="0">
                <a:latin typeface="Arial" panose="020B0604020202020204" pitchFamily="34" charset="0"/>
                <a:cs typeface="Arial" panose="020B0604020202020204" pitchFamily="34" charset="0"/>
              </a:rPr>
              <a:t>about </a:t>
            </a:r>
            <a:r>
              <a:rPr lang="en-US" sz="2400" dirty="0" smtClean="0">
                <a:latin typeface="Arial" panose="020B0604020202020204" pitchFamily="34" charset="0"/>
                <a:cs typeface="Arial" panose="020B0604020202020204" pitchFamily="34" charset="0"/>
              </a:rPr>
              <a:t>LHON challenges and to identify ways to address it</a:t>
            </a:r>
          </a:p>
          <a:p>
            <a:r>
              <a:rPr lang="en-US" sz="2400" dirty="0" smtClean="0">
                <a:latin typeface="Arial" panose="020B0604020202020204" pitchFamily="34" charset="0"/>
                <a:cs typeface="Arial" panose="020B0604020202020204" pitchFamily="34" charset="0"/>
              </a:rPr>
              <a:t>To </a:t>
            </a:r>
            <a:r>
              <a:rPr lang="en-US" sz="2400" b="1" dirty="0">
                <a:latin typeface="Arial" panose="020B0604020202020204" pitchFamily="34" charset="0"/>
                <a:cs typeface="Arial" panose="020B0604020202020204" pitchFamily="34" charset="0"/>
              </a:rPr>
              <a:t>connect </a:t>
            </a:r>
            <a:r>
              <a:rPr lang="en-US" sz="2400" b="1" dirty="0" smtClean="0">
                <a:latin typeface="Arial" panose="020B0604020202020204" pitchFamily="34" charset="0"/>
                <a:cs typeface="Arial" panose="020B0604020202020204" pitchFamily="34" charset="0"/>
              </a:rPr>
              <a:t>stakeholders </a:t>
            </a:r>
          </a:p>
          <a:p>
            <a:r>
              <a:rPr lang="en-US" sz="2400" dirty="0" smtClean="0">
                <a:latin typeface="Arial" panose="020B0604020202020204" pitchFamily="34" charset="0"/>
                <a:cs typeface="Arial" panose="020B0604020202020204" pitchFamily="34" charset="0"/>
              </a:rPr>
              <a:t>To facilitate possible </a:t>
            </a:r>
            <a:r>
              <a:rPr lang="en-US" sz="2400" b="1" dirty="0" smtClean="0">
                <a:latin typeface="Arial" panose="020B0604020202020204" pitchFamily="34" charset="0"/>
                <a:cs typeface="Arial" panose="020B0604020202020204" pitchFamily="34" charset="0"/>
              </a:rPr>
              <a:t>multi-stakeholder collaborations </a:t>
            </a:r>
            <a:r>
              <a:rPr lang="en-US" sz="2400" b="1" dirty="0">
                <a:latin typeface="Arial" panose="020B0604020202020204" pitchFamily="34" charset="0"/>
                <a:cs typeface="Arial" panose="020B0604020202020204" pitchFamily="34" charset="0"/>
              </a:rPr>
              <a:t>and actions </a:t>
            </a:r>
            <a:endParaRPr lang="en-US" sz="24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53220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de-CH" dirty="0" smtClean="0"/>
              <a:t>LHON: Clinical </a:t>
            </a:r>
            <a:r>
              <a:rPr lang="de-CH" dirty="0" err="1" smtClean="0"/>
              <a:t>and</a:t>
            </a:r>
            <a:r>
              <a:rPr lang="de-CH" dirty="0" smtClean="0"/>
              <a:t> </a:t>
            </a:r>
            <a:r>
              <a:rPr lang="de-CH" dirty="0" err="1" smtClean="0"/>
              <a:t>management</a:t>
            </a:r>
            <a:r>
              <a:rPr lang="de-CH" dirty="0" smtClean="0"/>
              <a:t> </a:t>
            </a:r>
            <a:r>
              <a:rPr lang="de-CH" dirty="0" err="1" smtClean="0"/>
              <a:t>overview</a:t>
            </a:r>
            <a:endParaRPr lang="de-CH" dirty="0"/>
          </a:p>
        </p:txBody>
      </p:sp>
      <p:sp>
        <p:nvSpPr>
          <p:cNvPr id="3" name="Subtitle 2"/>
          <p:cNvSpPr>
            <a:spLocks noGrp="1"/>
          </p:cNvSpPr>
          <p:nvPr>
            <p:ph type="subTitle" idx="1"/>
          </p:nvPr>
        </p:nvSpPr>
        <p:spPr/>
        <p:txBody>
          <a:bodyPr>
            <a:normAutofit fontScale="85000" lnSpcReduction="20000"/>
          </a:bodyPr>
          <a:lstStyle/>
          <a:p>
            <a:r>
              <a:rPr lang="de-CH" dirty="0" smtClean="0"/>
              <a:t>Dr. Xavier Llòria, MD</a:t>
            </a:r>
          </a:p>
          <a:p>
            <a:r>
              <a:rPr lang="de-CH" dirty="0" smtClean="0"/>
              <a:t>Medical </a:t>
            </a:r>
            <a:r>
              <a:rPr lang="de-CH" dirty="0" err="1" smtClean="0"/>
              <a:t>Affairs</a:t>
            </a:r>
            <a:r>
              <a:rPr lang="de-CH" dirty="0" smtClean="0"/>
              <a:t> Manager LHON</a:t>
            </a:r>
          </a:p>
          <a:p>
            <a:r>
              <a:rPr lang="de-CH" dirty="0" smtClean="0"/>
              <a:t>Santhera Pharmaceuticals</a:t>
            </a:r>
            <a:endParaRPr lang="de-CH" dirty="0"/>
          </a:p>
        </p:txBody>
      </p:sp>
    </p:spTree>
    <p:extLst>
      <p:ext uri="{BB962C8B-B14F-4D97-AF65-F5344CB8AC3E}">
        <p14:creationId xmlns:p14="http://schemas.microsoft.com/office/powerpoint/2010/main" val="4455962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Table of contents</a:t>
            </a:r>
            <a:endParaRPr lang="en-GB" dirty="0"/>
          </a:p>
        </p:txBody>
      </p:sp>
      <p:sp>
        <p:nvSpPr>
          <p:cNvPr id="3" name="Content Placeholder 2"/>
          <p:cNvSpPr>
            <a:spLocks noGrp="1"/>
          </p:cNvSpPr>
          <p:nvPr>
            <p:ph idx="1"/>
          </p:nvPr>
        </p:nvSpPr>
        <p:spPr/>
        <p:txBody>
          <a:bodyPr>
            <a:normAutofit fontScale="92500" lnSpcReduction="10000"/>
          </a:bodyPr>
          <a:lstStyle/>
          <a:p>
            <a:pPr lvl="1">
              <a:buFont typeface="Wingdings" panose="05000000000000000000" pitchFamily="2" charset="2"/>
              <a:buChar char="§"/>
            </a:pPr>
            <a:r>
              <a:rPr lang="en-GB" dirty="0" smtClean="0"/>
              <a:t>What </a:t>
            </a:r>
            <a:r>
              <a:rPr lang="en-GB" dirty="0"/>
              <a:t>is a mitochondrial  disease? </a:t>
            </a:r>
            <a:r>
              <a:rPr lang="en-GB" dirty="0" smtClean="0"/>
              <a:t>What </a:t>
            </a:r>
            <a:r>
              <a:rPr lang="en-GB" dirty="0"/>
              <a:t>is LHON? </a:t>
            </a:r>
          </a:p>
          <a:p>
            <a:pPr lvl="1">
              <a:buFont typeface="Wingdings" panose="05000000000000000000" pitchFamily="2" charset="2"/>
              <a:buChar char="§"/>
            </a:pPr>
            <a:r>
              <a:rPr lang="en-GB" dirty="0" smtClean="0"/>
              <a:t>What </a:t>
            </a:r>
            <a:r>
              <a:rPr lang="en-GB" dirty="0"/>
              <a:t>causes LHON? </a:t>
            </a:r>
          </a:p>
          <a:p>
            <a:pPr lvl="1">
              <a:buFont typeface="Wingdings" panose="05000000000000000000" pitchFamily="2" charset="2"/>
              <a:buChar char="§"/>
            </a:pPr>
            <a:r>
              <a:rPr lang="en-GB" dirty="0" smtClean="0"/>
              <a:t>Epidemiology </a:t>
            </a:r>
            <a:r>
              <a:rPr lang="en-GB" dirty="0"/>
              <a:t>(frequency in </a:t>
            </a:r>
            <a:r>
              <a:rPr lang="en-GB" dirty="0" smtClean="0"/>
              <a:t>and distribution </a:t>
            </a:r>
            <a:r>
              <a:rPr lang="en-GB" dirty="0"/>
              <a:t>as for sex, and age when clinical symptoms manifest?)</a:t>
            </a:r>
          </a:p>
          <a:p>
            <a:pPr lvl="1">
              <a:buFont typeface="Wingdings" panose="05000000000000000000" pitchFamily="2" charset="2"/>
              <a:buChar char="§"/>
            </a:pPr>
            <a:r>
              <a:rPr lang="en-GB" dirty="0" smtClean="0"/>
              <a:t>When </a:t>
            </a:r>
            <a:r>
              <a:rPr lang="en-GB" dirty="0"/>
              <a:t>to suspect LHON? how is diagnostic done? </a:t>
            </a:r>
          </a:p>
          <a:p>
            <a:pPr lvl="1">
              <a:buFont typeface="Wingdings" panose="05000000000000000000" pitchFamily="2" charset="2"/>
              <a:buChar char="§"/>
            </a:pPr>
            <a:r>
              <a:rPr lang="en-GB" dirty="0" smtClean="0"/>
              <a:t>Clinical Management and Therapeutic approach. Are there </a:t>
            </a:r>
            <a:r>
              <a:rPr lang="en-GB" dirty="0"/>
              <a:t>guidelines for care and management? </a:t>
            </a:r>
            <a:endParaRPr lang="en-GB" dirty="0" smtClean="0"/>
          </a:p>
          <a:p>
            <a:pPr lvl="1">
              <a:buFont typeface="Wingdings" panose="05000000000000000000" pitchFamily="2" charset="2"/>
              <a:buChar char="§"/>
            </a:pPr>
            <a:r>
              <a:rPr lang="en-GB" dirty="0" smtClean="0"/>
              <a:t>Increasing awareness amongst Health Professionals</a:t>
            </a:r>
            <a:endParaRPr lang="en-GB" dirty="0"/>
          </a:p>
        </p:txBody>
      </p:sp>
    </p:spTree>
    <p:extLst>
      <p:ext uri="{BB962C8B-B14F-4D97-AF65-F5344CB8AC3E}">
        <p14:creationId xmlns:p14="http://schemas.microsoft.com/office/powerpoint/2010/main" val="2272218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LHON is a type of mitochondrial disease</a:t>
            </a:r>
            <a:endParaRPr lang="en-GB" dirty="0"/>
          </a:p>
        </p:txBody>
      </p:sp>
      <p:sp>
        <p:nvSpPr>
          <p:cNvPr id="3" name="Content Placeholder 2"/>
          <p:cNvSpPr>
            <a:spLocks noGrp="1"/>
          </p:cNvSpPr>
          <p:nvPr>
            <p:ph idx="1"/>
          </p:nvPr>
        </p:nvSpPr>
        <p:spPr/>
        <p:txBody>
          <a:bodyPr>
            <a:normAutofit lnSpcReduction="10000"/>
          </a:bodyPr>
          <a:lstStyle/>
          <a:p>
            <a:pPr lvl="1"/>
            <a:r>
              <a:rPr lang="en-GB" dirty="0" smtClean="0"/>
              <a:t>LHON (</a:t>
            </a:r>
            <a:r>
              <a:rPr lang="en-GB" dirty="0" err="1" smtClean="0"/>
              <a:t>Leber’s</a:t>
            </a:r>
            <a:r>
              <a:rPr lang="en-GB" dirty="0" smtClean="0"/>
              <a:t> Hereditary optic neuropathy) is a mitochondrial disease </a:t>
            </a:r>
          </a:p>
          <a:p>
            <a:pPr lvl="1"/>
            <a:r>
              <a:rPr lang="en-GB" dirty="0" smtClean="0"/>
              <a:t>Mitochondria are the “power stations” of our cells. They produce the energy that cells need to function normally.</a:t>
            </a:r>
            <a:endParaRPr lang="en-GB" dirty="0"/>
          </a:p>
          <a:p>
            <a:pPr lvl="1"/>
            <a:r>
              <a:rPr lang="en-GB" dirty="0" smtClean="0"/>
              <a:t>When a disease affects one or more of the components of mitochondria, we call it mitochondrial disease. </a:t>
            </a:r>
            <a:endParaRPr lang="en-GB" dirty="0"/>
          </a:p>
        </p:txBody>
      </p:sp>
    </p:spTree>
    <p:extLst>
      <p:ext uri="{BB962C8B-B14F-4D97-AF65-F5344CB8AC3E}">
        <p14:creationId xmlns:p14="http://schemas.microsoft.com/office/powerpoint/2010/main" val="25044722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LHON is a type of mitochondrial optic neuropathy which causes blindness</a:t>
            </a:r>
            <a:endParaRPr lang="en-GB" dirty="0"/>
          </a:p>
        </p:txBody>
      </p:sp>
      <p:sp>
        <p:nvSpPr>
          <p:cNvPr id="3" name="Content Placeholder 2"/>
          <p:cNvSpPr>
            <a:spLocks noGrp="1"/>
          </p:cNvSpPr>
          <p:nvPr>
            <p:ph idx="1"/>
          </p:nvPr>
        </p:nvSpPr>
        <p:spPr/>
        <p:txBody>
          <a:bodyPr>
            <a:normAutofit/>
          </a:bodyPr>
          <a:lstStyle/>
          <a:p>
            <a:pPr lvl="1"/>
            <a:r>
              <a:rPr lang="en-GB" dirty="0"/>
              <a:t>It is caused by a </a:t>
            </a:r>
            <a:r>
              <a:rPr lang="en-GB" dirty="0" smtClean="0"/>
              <a:t>genetic defect </a:t>
            </a:r>
            <a:r>
              <a:rPr lang="en-GB" dirty="0"/>
              <a:t>in one specific component which is key for the correct function of the mitochondria</a:t>
            </a:r>
            <a:r>
              <a:rPr lang="en-GB" dirty="0" smtClean="0"/>
              <a:t>. </a:t>
            </a:r>
            <a:endParaRPr lang="en-GB" dirty="0"/>
          </a:p>
          <a:p>
            <a:pPr lvl="1"/>
            <a:r>
              <a:rPr lang="en-GB" dirty="0" smtClean="0"/>
              <a:t>LHON characteristically affects the nerve that transmits the visual information from the eye to the brain. So, it is an OPTIC NEUROPATHY.</a:t>
            </a:r>
          </a:p>
          <a:p>
            <a:pPr lvl="1"/>
            <a:r>
              <a:rPr lang="en-GB" dirty="0" smtClean="0"/>
              <a:t>It is a MITOCHONDRIAL OPTIC NEUROPATHY  </a:t>
            </a:r>
            <a:endParaRPr lang="en-GB" dirty="0"/>
          </a:p>
        </p:txBody>
      </p:sp>
    </p:spTree>
    <p:extLst>
      <p:ext uri="{BB962C8B-B14F-4D97-AF65-F5344CB8AC3E}">
        <p14:creationId xmlns:p14="http://schemas.microsoft.com/office/powerpoint/2010/main" val="37780944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LHON is a genetic disease</a:t>
            </a:r>
            <a:endParaRPr lang="en-GB" dirty="0"/>
          </a:p>
        </p:txBody>
      </p:sp>
      <p:sp>
        <p:nvSpPr>
          <p:cNvPr id="3" name="Content Placeholder 2"/>
          <p:cNvSpPr>
            <a:spLocks noGrp="1"/>
          </p:cNvSpPr>
          <p:nvPr>
            <p:ph idx="1"/>
          </p:nvPr>
        </p:nvSpPr>
        <p:spPr/>
        <p:txBody>
          <a:bodyPr>
            <a:normAutofit/>
          </a:bodyPr>
          <a:lstStyle/>
          <a:p>
            <a:pPr lvl="1"/>
            <a:r>
              <a:rPr lang="en-GB" dirty="0" smtClean="0"/>
              <a:t>In LHON, the cause for this defect is a mutation in specific parts of the DNA of the mitochondria.</a:t>
            </a:r>
          </a:p>
          <a:p>
            <a:pPr lvl="1"/>
            <a:r>
              <a:rPr lang="en-GB" dirty="0" smtClean="0"/>
              <a:t>This affects the capability of the mitochondria to generate energy.</a:t>
            </a:r>
          </a:p>
          <a:p>
            <a:pPr lvl="1"/>
            <a:r>
              <a:rPr lang="en-GB" dirty="0" smtClean="0"/>
              <a:t>If the cells in the optic nerve don’t have enough energy, they cannot transmit the impulses from the eye, resulting in a form of BLINDNESS.   </a:t>
            </a:r>
            <a:endParaRPr lang="en-GB" dirty="0"/>
          </a:p>
        </p:txBody>
      </p:sp>
    </p:spTree>
    <p:extLst>
      <p:ext uri="{BB962C8B-B14F-4D97-AF65-F5344CB8AC3E}">
        <p14:creationId xmlns:p14="http://schemas.microsoft.com/office/powerpoint/2010/main" val="3026109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is LHON transmitted?</a:t>
            </a:r>
            <a:endParaRPr lang="en-GB" dirty="0"/>
          </a:p>
        </p:txBody>
      </p:sp>
      <p:sp>
        <p:nvSpPr>
          <p:cNvPr id="3" name="Content Placeholder 2"/>
          <p:cNvSpPr>
            <a:spLocks noGrp="1"/>
          </p:cNvSpPr>
          <p:nvPr>
            <p:ph idx="1"/>
          </p:nvPr>
        </p:nvSpPr>
        <p:spPr/>
        <p:txBody>
          <a:bodyPr>
            <a:normAutofit lnSpcReduction="10000"/>
          </a:bodyPr>
          <a:lstStyle/>
          <a:p>
            <a:r>
              <a:rPr lang="en-GB" dirty="0" smtClean="0"/>
              <a:t>Because it is a MITOCHONDRIAL GENETIC disease the transmission can only be from MOTHERS to sons and daughters (fathers don’t transmit the disease),so:</a:t>
            </a:r>
          </a:p>
          <a:p>
            <a:r>
              <a:rPr lang="en-GB" dirty="0" smtClean="0"/>
              <a:t>A mother with the genetic mutation will transmit the mutation to all her children, regardless of her being symptomatic or not. </a:t>
            </a:r>
          </a:p>
          <a:p>
            <a:endParaRPr lang="en-GB" dirty="0"/>
          </a:p>
        </p:txBody>
      </p:sp>
    </p:spTree>
    <p:extLst>
      <p:ext uri="{BB962C8B-B14F-4D97-AF65-F5344CB8AC3E}">
        <p14:creationId xmlns:p14="http://schemas.microsoft.com/office/powerpoint/2010/main" val="7212437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is LHON transmitted? (cont.)</a:t>
            </a:r>
            <a:endParaRPr lang="en-GB" dirty="0"/>
          </a:p>
        </p:txBody>
      </p:sp>
      <p:sp>
        <p:nvSpPr>
          <p:cNvPr id="3" name="Content Placeholder 2"/>
          <p:cNvSpPr>
            <a:spLocks noGrp="1"/>
          </p:cNvSpPr>
          <p:nvPr>
            <p:ph idx="1"/>
          </p:nvPr>
        </p:nvSpPr>
        <p:spPr/>
        <p:txBody>
          <a:bodyPr>
            <a:normAutofit/>
          </a:bodyPr>
          <a:lstStyle/>
          <a:p>
            <a:r>
              <a:rPr lang="en-GB" dirty="0" smtClean="0"/>
              <a:t>A father with the genetic mutation will NOT transmit the mutation to any of his children, regardless of him being symptomatic or not. </a:t>
            </a:r>
          </a:p>
          <a:p>
            <a:endParaRPr lang="en-GB" dirty="0"/>
          </a:p>
        </p:txBody>
      </p:sp>
    </p:spTree>
    <p:extLst>
      <p:ext uri="{BB962C8B-B14F-4D97-AF65-F5344CB8AC3E}">
        <p14:creationId xmlns:p14="http://schemas.microsoft.com/office/powerpoint/2010/main" val="6287078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Epidemiology: How rare is LHON?</a:t>
            </a:r>
            <a:endParaRPr lang="en-GB" dirty="0"/>
          </a:p>
        </p:txBody>
      </p:sp>
      <p:sp>
        <p:nvSpPr>
          <p:cNvPr id="3" name="Content Placeholder 2"/>
          <p:cNvSpPr>
            <a:spLocks noGrp="1"/>
          </p:cNvSpPr>
          <p:nvPr>
            <p:ph idx="1"/>
          </p:nvPr>
        </p:nvSpPr>
        <p:spPr/>
        <p:txBody>
          <a:bodyPr>
            <a:normAutofit/>
          </a:bodyPr>
          <a:lstStyle/>
          <a:p>
            <a:pPr lvl="1"/>
            <a:r>
              <a:rPr lang="en-GB" dirty="0" smtClean="0"/>
              <a:t>It is not exactly known how many people suffer from LHON.</a:t>
            </a:r>
          </a:p>
          <a:p>
            <a:pPr lvl="1"/>
            <a:r>
              <a:rPr lang="en-GB" dirty="0" smtClean="0"/>
              <a:t>It is estimated that in EU there </a:t>
            </a:r>
            <a:r>
              <a:rPr lang="en-US" dirty="0" smtClean="0"/>
              <a:t>are between 11000 and – 19000 </a:t>
            </a:r>
            <a:r>
              <a:rPr lang="en-US" dirty="0"/>
              <a:t>people living with </a:t>
            </a:r>
            <a:r>
              <a:rPr lang="en-US" dirty="0" smtClean="0"/>
              <a:t>LHON.</a:t>
            </a:r>
            <a:endParaRPr lang="en-GB" dirty="0" smtClean="0"/>
          </a:p>
          <a:p>
            <a:pPr lvl="1"/>
            <a:r>
              <a:rPr lang="en-GB" dirty="0" smtClean="0"/>
              <a:t>Because it is an infrequent disease that can be confused with other forms of blindness, there are probably many patients still to be diagnosed.   </a:t>
            </a:r>
            <a:endParaRPr lang="en-GB" dirty="0"/>
          </a:p>
        </p:txBody>
      </p:sp>
    </p:spTree>
    <p:extLst>
      <p:ext uri="{BB962C8B-B14F-4D97-AF65-F5344CB8AC3E}">
        <p14:creationId xmlns:p14="http://schemas.microsoft.com/office/powerpoint/2010/main" val="12587488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Age and gender in LHON</a:t>
            </a:r>
            <a:endParaRPr lang="en-GB" dirty="0"/>
          </a:p>
        </p:txBody>
      </p:sp>
      <p:sp>
        <p:nvSpPr>
          <p:cNvPr id="3" name="Content Placeholder 2"/>
          <p:cNvSpPr>
            <a:spLocks noGrp="1"/>
          </p:cNvSpPr>
          <p:nvPr>
            <p:ph idx="1"/>
          </p:nvPr>
        </p:nvSpPr>
        <p:spPr/>
        <p:txBody>
          <a:bodyPr>
            <a:normAutofit/>
          </a:bodyPr>
          <a:lstStyle/>
          <a:p>
            <a:pPr lvl="1"/>
            <a:r>
              <a:rPr lang="en-GB" dirty="0" smtClean="0"/>
              <a:t>LHON can affect both males and females of any age. HOWEVER:</a:t>
            </a:r>
          </a:p>
          <a:p>
            <a:pPr lvl="1"/>
            <a:r>
              <a:rPr lang="en-GB" dirty="0" smtClean="0"/>
              <a:t>Males develop the disease more often than females</a:t>
            </a:r>
          </a:p>
          <a:p>
            <a:pPr lvl="1"/>
            <a:r>
              <a:rPr lang="en-GB" dirty="0" smtClean="0"/>
              <a:t>Symptoms usually start between 15 and 35 years of age.</a:t>
            </a:r>
          </a:p>
        </p:txBody>
      </p:sp>
    </p:spTree>
    <p:extLst>
      <p:ext uri="{BB962C8B-B14F-4D97-AF65-F5344CB8AC3E}">
        <p14:creationId xmlns:p14="http://schemas.microsoft.com/office/powerpoint/2010/main" val="32233517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When to suspect LHON: Clinical manifestations</a:t>
            </a:r>
            <a:endParaRPr lang="en-GB" dirty="0"/>
          </a:p>
        </p:txBody>
      </p:sp>
      <p:pic>
        <p:nvPicPr>
          <p:cNvPr id="4" name="Picture 2" descr="This is an example of how vision in the eye is affected in a LHON patient. There is a blind spot in the center of the field. The blind spot becomes progressively larger over days or weeks or months. In some patients the blind spot may respect the periphery of the visual field. The blind spot can be dark or bright (it varies from patient to patient). &#10;&#10;Note the lack of intensity of the colors in the areas that are not affected." title="What a LHON perceives"/>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4643271" y="1455187"/>
            <a:ext cx="4311207" cy="2819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idx="1"/>
          </p:nvPr>
        </p:nvSpPr>
        <p:spPr>
          <a:xfrm>
            <a:off x="457200" y="1200150"/>
            <a:ext cx="4186071" cy="3394472"/>
          </a:xfrm>
        </p:spPr>
        <p:txBody>
          <a:bodyPr>
            <a:normAutofit fontScale="92500" lnSpcReduction="20000"/>
          </a:bodyPr>
          <a:lstStyle/>
          <a:p>
            <a:r>
              <a:rPr lang="en-GB" dirty="0" smtClean="0"/>
              <a:t>Central vision loss</a:t>
            </a:r>
          </a:p>
          <a:p>
            <a:r>
              <a:rPr lang="en-GB" dirty="0" smtClean="0"/>
              <a:t>Painless</a:t>
            </a:r>
          </a:p>
          <a:p>
            <a:r>
              <a:rPr lang="en-GB" dirty="0" smtClean="0"/>
              <a:t>Progressive over days or months</a:t>
            </a:r>
          </a:p>
          <a:p>
            <a:r>
              <a:rPr lang="en-GB" dirty="0" smtClean="0"/>
              <a:t>Young adult</a:t>
            </a:r>
          </a:p>
          <a:p>
            <a:r>
              <a:rPr lang="en-GB" dirty="0" smtClean="0"/>
              <a:t>First affects one eye and then the other after a few weeks</a:t>
            </a:r>
            <a:endParaRPr lang="en-GB" dirty="0"/>
          </a:p>
        </p:txBody>
      </p:sp>
    </p:spTree>
    <p:extLst>
      <p:ext uri="{BB962C8B-B14F-4D97-AF65-F5344CB8AC3E}">
        <p14:creationId xmlns:p14="http://schemas.microsoft.com/office/powerpoint/2010/main" val="5431337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sz="4000" b="1" dirty="0" err="1" smtClean="0">
                <a:latin typeface="Arial" panose="020B0604020202020204" pitchFamily="34" charset="0"/>
                <a:cs typeface="Arial" panose="020B0604020202020204" pitchFamily="34" charset="0"/>
              </a:rPr>
              <a:t>Speakers</a:t>
            </a:r>
            <a:r>
              <a:rPr lang="es-ES" sz="4000" b="1" dirty="0" smtClean="0">
                <a:latin typeface="Arial" panose="020B0604020202020204" pitchFamily="34" charset="0"/>
                <a:cs typeface="Arial" panose="020B0604020202020204" pitchFamily="34" charset="0"/>
              </a:rPr>
              <a:t> and </a:t>
            </a:r>
            <a:r>
              <a:rPr lang="es-ES" sz="4000" b="1" dirty="0" err="1" smtClean="0">
                <a:latin typeface="Arial" panose="020B0604020202020204" pitchFamily="34" charset="0"/>
                <a:cs typeface="Arial" panose="020B0604020202020204" pitchFamily="34" charset="0"/>
              </a:rPr>
              <a:t>moderators</a:t>
            </a:r>
            <a:endParaRPr lang="de-CH" sz="4000" dirty="0"/>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4050532" y="1682746"/>
            <a:ext cx="1238885" cy="1417047"/>
          </a:xfrm>
          <a:prstGeom prst="rect">
            <a:avLst/>
          </a:prstGeom>
        </p:spPr>
      </p:pic>
      <p:pic>
        <p:nvPicPr>
          <p:cNvPr id="2050" name="Picture 2" descr="C:\Users\ferreirav\Desktop\Vanessa Ferreira.JPG"/>
          <p:cNvPicPr>
            <a:picLocks noChangeAspect="1" noChangeArrowheads="1"/>
          </p:cNvPicPr>
          <p:nvPr/>
        </p:nvPicPr>
        <p:blipFill rotWithShape="1">
          <a:blip r:embed="rId3">
            <a:extLst>
              <a:ext uri="{28A0092B-C50C-407E-A947-70E740481C1C}">
                <a14:useLocalDpi xmlns:a14="http://schemas.microsoft.com/office/drawing/2010/main" val="0"/>
              </a:ext>
            </a:extLst>
          </a:blip>
          <a:srcRect l="11348" r="15993" b="18037"/>
          <a:stretch/>
        </p:blipFill>
        <p:spPr bwMode="auto">
          <a:xfrm>
            <a:off x="284500" y="1682749"/>
            <a:ext cx="1317625" cy="141704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ferreirav\AppData\Local\Microsoft\Windows\Temporary Internet Files\Content.Outlook\I3ILJBTR\IMG_0131 (2).JPG"/>
          <p:cNvPicPr>
            <a:picLocks noChangeAspect="1" noChangeArrowheads="1"/>
          </p:cNvPicPr>
          <p:nvPr/>
        </p:nvPicPr>
        <p:blipFill rotWithShape="1">
          <a:blip r:embed="rId4">
            <a:extLst>
              <a:ext uri="{28A0092B-C50C-407E-A947-70E740481C1C}">
                <a14:useLocalDpi xmlns:a14="http://schemas.microsoft.com/office/drawing/2010/main" val="0"/>
              </a:ext>
            </a:extLst>
          </a:blip>
          <a:srcRect l="18481" t="15062" r="4306"/>
          <a:stretch/>
        </p:blipFill>
        <p:spPr bwMode="auto">
          <a:xfrm>
            <a:off x="5807076" y="1657391"/>
            <a:ext cx="1244600" cy="14170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ferreirav\AppData\Local\Microsoft\Windows\Temporary Internet Files\Content.Outlook\I3ILJBTR\picturemessage_juwaxckp.xy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0391" y="1682750"/>
            <a:ext cx="1376251" cy="141704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05914" y="1682745"/>
            <a:ext cx="1168400" cy="1417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978785" y="3178629"/>
            <a:ext cx="1659462" cy="830997"/>
          </a:xfrm>
          <a:prstGeom prst="rect">
            <a:avLst/>
          </a:prstGeom>
        </p:spPr>
        <p:txBody>
          <a:bodyPr wrap="square">
            <a:spAutoFit/>
          </a:bodyPr>
          <a:lstStyle/>
          <a:p>
            <a:pPr algn="ctr"/>
            <a:r>
              <a:rPr lang="en-GB" sz="1600" b="1" dirty="0" err="1" smtClean="0">
                <a:latin typeface="Arial" panose="020B0604020202020204" pitchFamily="34" charset="0"/>
                <a:cs typeface="Arial" panose="020B0604020202020204" pitchFamily="34" charset="0"/>
              </a:rPr>
              <a:t>Mokrane</a:t>
            </a:r>
            <a:r>
              <a:rPr lang="en-GB" sz="1600" b="1" dirty="0" smtClean="0">
                <a:latin typeface="Arial" panose="020B0604020202020204" pitchFamily="34" charset="0"/>
                <a:cs typeface="Arial" panose="020B0604020202020204" pitchFamily="34" charset="0"/>
              </a:rPr>
              <a:t> </a:t>
            </a:r>
          </a:p>
          <a:p>
            <a:pPr algn="ctr"/>
            <a:r>
              <a:rPr lang="en-GB" sz="1600" b="1" dirty="0" smtClean="0">
                <a:latin typeface="Arial" panose="020B0604020202020204" pitchFamily="34" charset="0"/>
                <a:cs typeface="Arial" panose="020B0604020202020204" pitchFamily="34" charset="0"/>
              </a:rPr>
              <a:t>BOUSSAID</a:t>
            </a:r>
          </a:p>
          <a:p>
            <a:pPr algn="ctr"/>
            <a:r>
              <a:rPr lang="en-GB" sz="1600" b="1" dirty="0" smtClean="0">
                <a:latin typeface="Arial" panose="020B0604020202020204" pitchFamily="34" charset="0"/>
                <a:cs typeface="Arial" panose="020B0604020202020204" pitchFamily="34" charset="0"/>
              </a:rPr>
              <a:t>EBU </a:t>
            </a:r>
          </a:p>
        </p:txBody>
      </p:sp>
      <p:sp>
        <p:nvSpPr>
          <p:cNvPr id="5" name="Rectangle 4"/>
          <p:cNvSpPr/>
          <p:nvPr/>
        </p:nvSpPr>
        <p:spPr>
          <a:xfrm>
            <a:off x="290262" y="3178629"/>
            <a:ext cx="1229824" cy="830997"/>
          </a:xfrm>
          <a:prstGeom prst="rect">
            <a:avLst/>
          </a:prstGeom>
        </p:spPr>
        <p:txBody>
          <a:bodyPr wrap="none">
            <a:spAutoFit/>
          </a:bodyPr>
          <a:lstStyle/>
          <a:p>
            <a:pPr algn="ctr"/>
            <a:r>
              <a:rPr lang="en-GB" sz="1600" b="1" dirty="0">
                <a:latin typeface="Arial" panose="020B0604020202020204" pitchFamily="34" charset="0"/>
                <a:cs typeface="Arial" panose="020B0604020202020204" pitchFamily="34" charset="0"/>
              </a:rPr>
              <a:t>Vanessa </a:t>
            </a:r>
            <a:endParaRPr lang="en-GB" sz="1600" b="1" dirty="0" smtClean="0">
              <a:latin typeface="Arial" panose="020B0604020202020204" pitchFamily="34" charset="0"/>
              <a:cs typeface="Arial" panose="020B0604020202020204" pitchFamily="34" charset="0"/>
            </a:endParaRPr>
          </a:p>
          <a:p>
            <a:pPr algn="ctr"/>
            <a:r>
              <a:rPr lang="en-GB" sz="1600" b="1" dirty="0" smtClean="0">
                <a:latin typeface="Arial" panose="020B0604020202020204" pitchFamily="34" charset="0"/>
                <a:cs typeface="Arial" panose="020B0604020202020204" pitchFamily="34" charset="0"/>
              </a:rPr>
              <a:t>FERREIRA</a:t>
            </a:r>
          </a:p>
          <a:p>
            <a:pPr algn="ctr"/>
            <a:r>
              <a:rPr lang="en-GB" sz="1600" b="1" dirty="0" smtClean="0">
                <a:latin typeface="Arial" panose="020B0604020202020204" pitchFamily="34" charset="0"/>
                <a:cs typeface="Arial" panose="020B0604020202020204" pitchFamily="34" charset="0"/>
              </a:rPr>
              <a:t>Santhera</a:t>
            </a:r>
            <a:endParaRPr lang="de-CH" sz="1600" b="1" dirty="0">
              <a:latin typeface="Arial" panose="020B0604020202020204" pitchFamily="34" charset="0"/>
              <a:cs typeface="Arial" panose="020B0604020202020204" pitchFamily="34" charset="0"/>
            </a:endParaRPr>
          </a:p>
        </p:txBody>
      </p:sp>
      <p:sp>
        <p:nvSpPr>
          <p:cNvPr id="6" name="Rectangle 5"/>
          <p:cNvSpPr/>
          <p:nvPr/>
        </p:nvSpPr>
        <p:spPr>
          <a:xfrm>
            <a:off x="4139220" y="3178629"/>
            <a:ext cx="1061509" cy="830997"/>
          </a:xfrm>
          <a:prstGeom prst="rect">
            <a:avLst/>
          </a:prstGeom>
        </p:spPr>
        <p:txBody>
          <a:bodyPr wrap="none">
            <a:spAutoFit/>
          </a:bodyPr>
          <a:lstStyle/>
          <a:p>
            <a:pPr algn="ctr"/>
            <a:r>
              <a:rPr lang="en-GB" sz="1600" b="1" dirty="0">
                <a:latin typeface="Arial" panose="020B0604020202020204" pitchFamily="34" charset="0"/>
                <a:cs typeface="Arial" panose="020B0604020202020204" pitchFamily="34" charset="0"/>
              </a:rPr>
              <a:t>Xavier </a:t>
            </a:r>
            <a:endParaRPr lang="en-GB" sz="1600" b="1" dirty="0" smtClean="0">
              <a:latin typeface="Arial" panose="020B0604020202020204" pitchFamily="34" charset="0"/>
              <a:cs typeface="Arial" panose="020B0604020202020204" pitchFamily="34" charset="0"/>
            </a:endParaRPr>
          </a:p>
          <a:p>
            <a:pPr algn="ctr"/>
            <a:r>
              <a:rPr lang="en-GB" sz="1600" b="1" dirty="0" smtClean="0">
                <a:latin typeface="Arial" panose="020B0604020202020204" pitchFamily="34" charset="0"/>
                <a:cs typeface="Arial" panose="020B0604020202020204" pitchFamily="34" charset="0"/>
              </a:rPr>
              <a:t>LLÒRIA</a:t>
            </a:r>
          </a:p>
          <a:p>
            <a:pPr algn="ctr"/>
            <a:r>
              <a:rPr lang="en-GB" sz="1600" b="1" dirty="0">
                <a:latin typeface="Arial" panose="020B0604020202020204" pitchFamily="34" charset="0"/>
                <a:cs typeface="Arial" panose="020B0604020202020204" pitchFamily="34" charset="0"/>
              </a:rPr>
              <a:t>Santhera</a:t>
            </a:r>
            <a:endParaRPr lang="de-CH" sz="1600" b="1" dirty="0">
              <a:latin typeface="Arial" panose="020B0604020202020204" pitchFamily="34" charset="0"/>
              <a:cs typeface="Arial" panose="020B0604020202020204" pitchFamily="34" charset="0"/>
            </a:endParaRPr>
          </a:p>
        </p:txBody>
      </p:sp>
      <p:sp>
        <p:nvSpPr>
          <p:cNvPr id="11" name="Rectangle 10"/>
          <p:cNvSpPr/>
          <p:nvPr/>
        </p:nvSpPr>
        <p:spPr>
          <a:xfrm>
            <a:off x="7299861" y="3178628"/>
            <a:ext cx="1380507" cy="830997"/>
          </a:xfrm>
          <a:prstGeom prst="rect">
            <a:avLst/>
          </a:prstGeom>
        </p:spPr>
        <p:txBody>
          <a:bodyPr wrap="none">
            <a:spAutoFit/>
          </a:bodyPr>
          <a:lstStyle/>
          <a:p>
            <a:pPr algn="ctr"/>
            <a:r>
              <a:rPr lang="en-GB" sz="1600" b="1" dirty="0" smtClean="0">
                <a:latin typeface="Arial" panose="020B0604020202020204" pitchFamily="34" charset="0"/>
                <a:cs typeface="Arial" panose="020B0604020202020204" pitchFamily="34" charset="0"/>
              </a:rPr>
              <a:t>Gertrudis </a:t>
            </a:r>
          </a:p>
          <a:p>
            <a:pPr algn="ctr"/>
            <a:r>
              <a:rPr lang="en-GB" sz="1600" b="1" dirty="0" smtClean="0">
                <a:latin typeface="Arial" panose="020B0604020202020204" pitchFamily="34" charset="0"/>
                <a:cs typeface="Arial" panose="020B0604020202020204" pitchFamily="34" charset="0"/>
              </a:rPr>
              <a:t>ABAD</a:t>
            </a:r>
          </a:p>
          <a:p>
            <a:pPr algn="ctr"/>
            <a:r>
              <a:rPr lang="en-GB" sz="1600" b="1" dirty="0" smtClean="0">
                <a:latin typeface="Arial" panose="020B0604020202020204" pitchFamily="34" charset="0"/>
                <a:cs typeface="Arial" panose="020B0604020202020204" pitchFamily="34" charset="0"/>
              </a:rPr>
              <a:t>LHON Spain</a:t>
            </a:r>
            <a:endParaRPr lang="de-CH" sz="1600" b="1" dirty="0">
              <a:latin typeface="Arial" panose="020B0604020202020204" pitchFamily="34" charset="0"/>
              <a:cs typeface="Arial" panose="020B0604020202020204" pitchFamily="34" charset="0"/>
            </a:endParaRPr>
          </a:p>
        </p:txBody>
      </p:sp>
      <p:sp>
        <p:nvSpPr>
          <p:cNvPr id="12" name="Rectangle 11"/>
          <p:cNvSpPr/>
          <p:nvPr/>
        </p:nvSpPr>
        <p:spPr>
          <a:xfrm>
            <a:off x="5602068" y="3153272"/>
            <a:ext cx="1654620" cy="830997"/>
          </a:xfrm>
          <a:prstGeom prst="rect">
            <a:avLst/>
          </a:prstGeom>
        </p:spPr>
        <p:txBody>
          <a:bodyPr wrap="none">
            <a:spAutoFit/>
          </a:bodyPr>
          <a:lstStyle/>
          <a:p>
            <a:pPr algn="ctr"/>
            <a:r>
              <a:rPr lang="en-GB" sz="1600" b="1" dirty="0" smtClean="0">
                <a:latin typeface="Arial" panose="020B0604020202020204" pitchFamily="34" charset="0"/>
                <a:cs typeface="Arial" panose="020B0604020202020204" pitchFamily="34" charset="0"/>
              </a:rPr>
              <a:t>Ana </a:t>
            </a:r>
          </a:p>
          <a:p>
            <a:pPr algn="ctr"/>
            <a:r>
              <a:rPr lang="en-GB" sz="1600" b="1" dirty="0" smtClean="0">
                <a:latin typeface="Arial" panose="020B0604020202020204" pitchFamily="34" charset="0"/>
                <a:cs typeface="Arial" panose="020B0604020202020204" pitchFamily="34" charset="0"/>
              </a:rPr>
              <a:t>VELOSA</a:t>
            </a:r>
          </a:p>
          <a:p>
            <a:pPr algn="ctr"/>
            <a:r>
              <a:rPr lang="en-GB" sz="1600" b="1" dirty="0" smtClean="0">
                <a:latin typeface="Arial" panose="020B0604020202020204" pitchFamily="34" charset="0"/>
                <a:cs typeface="Arial" panose="020B0604020202020204" pitchFamily="34" charset="0"/>
              </a:rPr>
              <a:t>LHON Portugal</a:t>
            </a:r>
            <a:endParaRPr lang="de-CH" sz="1600" b="1" dirty="0">
              <a:latin typeface="Arial" panose="020B0604020202020204" pitchFamily="34" charset="0"/>
              <a:cs typeface="Arial" panose="020B0604020202020204" pitchFamily="34" charset="0"/>
            </a:endParaRPr>
          </a:p>
        </p:txBody>
      </p:sp>
      <p:sp>
        <p:nvSpPr>
          <p:cNvPr id="13" name="Rectangle 12"/>
          <p:cNvSpPr/>
          <p:nvPr/>
        </p:nvSpPr>
        <p:spPr>
          <a:xfrm>
            <a:off x="66361" y="1524000"/>
            <a:ext cx="3571886" cy="2427514"/>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0692105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437" y="585424"/>
            <a:ext cx="8229600" cy="857250"/>
          </a:xfrm>
        </p:spPr>
        <p:txBody>
          <a:bodyPr>
            <a:normAutofit fontScale="90000"/>
          </a:bodyPr>
          <a:lstStyle/>
          <a:p>
            <a:r>
              <a:rPr lang="en-GB" dirty="0" smtClean="0"/>
              <a:t>Always consider family history or relatives with some form of “blindness”</a:t>
            </a:r>
            <a:endParaRPr lang="en-GB" dirty="0"/>
          </a:p>
        </p:txBody>
      </p:sp>
      <p:sp>
        <p:nvSpPr>
          <p:cNvPr id="3" name="Content Placeholder 2"/>
          <p:cNvSpPr>
            <a:spLocks noGrp="1"/>
          </p:cNvSpPr>
          <p:nvPr>
            <p:ph idx="1"/>
          </p:nvPr>
        </p:nvSpPr>
        <p:spPr>
          <a:xfrm>
            <a:off x="457200" y="1934158"/>
            <a:ext cx="8229600" cy="2662723"/>
          </a:xfrm>
        </p:spPr>
        <p:txBody>
          <a:bodyPr>
            <a:normAutofit/>
          </a:bodyPr>
          <a:lstStyle/>
          <a:p>
            <a:r>
              <a:rPr lang="en-GB" dirty="0" smtClean="0"/>
              <a:t>An important clue in suspecting LHON is the existence of familial history of LHON or similar “blindness” in the mother side of the family.</a:t>
            </a:r>
          </a:p>
          <a:p>
            <a:pPr marL="0" indent="0">
              <a:buNone/>
            </a:pPr>
            <a:endParaRPr lang="en-GB" dirty="0"/>
          </a:p>
        </p:txBody>
      </p:sp>
    </p:spTree>
    <p:extLst>
      <p:ext uri="{BB962C8B-B14F-4D97-AF65-F5344CB8AC3E}">
        <p14:creationId xmlns:p14="http://schemas.microsoft.com/office/powerpoint/2010/main" val="10203065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Diagnosis</a:t>
            </a:r>
            <a:endParaRPr lang="en-GB" dirty="0"/>
          </a:p>
        </p:txBody>
      </p:sp>
      <p:sp>
        <p:nvSpPr>
          <p:cNvPr id="3" name="Content Placeholder 2"/>
          <p:cNvSpPr>
            <a:spLocks noGrp="1"/>
          </p:cNvSpPr>
          <p:nvPr>
            <p:ph idx="1"/>
          </p:nvPr>
        </p:nvSpPr>
        <p:spPr/>
        <p:txBody>
          <a:bodyPr>
            <a:normAutofit lnSpcReduction="10000"/>
          </a:bodyPr>
          <a:lstStyle/>
          <a:p>
            <a:r>
              <a:rPr lang="en-GB" dirty="0" smtClean="0"/>
              <a:t>The family history, clinical manifestations, visual examination and tests will strongly suggest that it is LHON in many cases.</a:t>
            </a:r>
          </a:p>
          <a:p>
            <a:r>
              <a:rPr lang="en-GB" dirty="0" smtClean="0"/>
              <a:t>Confirmation is done by identifying the causing mutations through a genetic test of the mitochondrial DNA. This test is available in many centres worldwide.</a:t>
            </a:r>
            <a:endParaRPr lang="en-GB" dirty="0"/>
          </a:p>
        </p:txBody>
      </p:sp>
    </p:spTree>
    <p:extLst>
      <p:ext uri="{BB962C8B-B14F-4D97-AF65-F5344CB8AC3E}">
        <p14:creationId xmlns:p14="http://schemas.microsoft.com/office/powerpoint/2010/main" val="8026442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other diseases can produce similar clinical manifestations?</a:t>
            </a:r>
            <a:endParaRPr lang="en-GB" dirty="0"/>
          </a:p>
        </p:txBody>
      </p:sp>
      <p:sp>
        <p:nvSpPr>
          <p:cNvPr id="3" name="Content Placeholder 2"/>
          <p:cNvSpPr>
            <a:spLocks noGrp="1"/>
          </p:cNvSpPr>
          <p:nvPr>
            <p:ph idx="1"/>
          </p:nvPr>
        </p:nvSpPr>
        <p:spPr/>
        <p:txBody>
          <a:bodyPr>
            <a:normAutofit fontScale="62500" lnSpcReduction="20000"/>
          </a:bodyPr>
          <a:lstStyle/>
          <a:p>
            <a:pPr marL="0" indent="0">
              <a:buNone/>
            </a:pPr>
            <a:r>
              <a:rPr lang="en-GB" dirty="0"/>
              <a:t>The specialist will rule out other diseases that produce central vision loss. The clinical picture, form of onset, family history and evolution will help in the diagnosis.</a:t>
            </a:r>
          </a:p>
          <a:p>
            <a:r>
              <a:rPr lang="en-GB" dirty="0"/>
              <a:t>Optic neuritis is more frequent than LHON and it is usually confused with it</a:t>
            </a:r>
          </a:p>
          <a:p>
            <a:r>
              <a:rPr lang="en-GB" dirty="0"/>
              <a:t>Dominant optic atrophy</a:t>
            </a:r>
          </a:p>
          <a:p>
            <a:r>
              <a:rPr lang="en-GB" dirty="0"/>
              <a:t>Compressive optic neuropathy</a:t>
            </a:r>
          </a:p>
          <a:p>
            <a:r>
              <a:rPr lang="en-GB" dirty="0"/>
              <a:t>Infiltrative or inflammatory optic neuropathy</a:t>
            </a:r>
          </a:p>
          <a:p>
            <a:r>
              <a:rPr lang="en-GB" dirty="0"/>
              <a:t>Ischemic optic neuropathy</a:t>
            </a:r>
          </a:p>
          <a:p>
            <a:r>
              <a:rPr lang="en-GB" dirty="0"/>
              <a:t>Toxic or nutritional optic neuropathy</a:t>
            </a:r>
          </a:p>
          <a:p>
            <a:r>
              <a:rPr lang="en-GB" dirty="0"/>
              <a:t>Optic nerve hypoplasia</a:t>
            </a:r>
          </a:p>
          <a:p>
            <a:endParaRPr lang="en-GB" dirty="0"/>
          </a:p>
        </p:txBody>
      </p:sp>
    </p:spTree>
    <p:extLst>
      <p:ext uri="{BB962C8B-B14F-4D97-AF65-F5344CB8AC3E}">
        <p14:creationId xmlns:p14="http://schemas.microsoft.com/office/powerpoint/2010/main" val="28546941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Prognosis</a:t>
            </a:r>
            <a:endParaRPr lang="en-GB" dirty="0"/>
          </a:p>
        </p:txBody>
      </p:sp>
      <p:sp>
        <p:nvSpPr>
          <p:cNvPr id="3" name="Content Placeholder 2"/>
          <p:cNvSpPr>
            <a:spLocks noGrp="1"/>
          </p:cNvSpPr>
          <p:nvPr>
            <p:ph idx="1"/>
          </p:nvPr>
        </p:nvSpPr>
        <p:spPr/>
        <p:txBody>
          <a:bodyPr/>
          <a:lstStyle/>
          <a:p>
            <a:r>
              <a:rPr lang="en-GB" dirty="0" smtClean="0"/>
              <a:t>In the absence of treatment LHON usually results in irreversible, bilateral, severe blindness, within one year since onset.</a:t>
            </a:r>
          </a:p>
          <a:p>
            <a:r>
              <a:rPr lang="en-GB" dirty="0" smtClean="0"/>
              <a:t>Some patients may present less severe blindness and/or some partial improvement of the visual function.</a:t>
            </a:r>
          </a:p>
        </p:txBody>
      </p:sp>
    </p:spTree>
    <p:extLst>
      <p:ext uri="{BB962C8B-B14F-4D97-AF65-F5344CB8AC3E}">
        <p14:creationId xmlns:p14="http://schemas.microsoft.com/office/powerpoint/2010/main" val="22474116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Management and therapy</a:t>
            </a:r>
            <a:endParaRPr lang="en-GB" dirty="0"/>
          </a:p>
        </p:txBody>
      </p:sp>
      <p:sp>
        <p:nvSpPr>
          <p:cNvPr id="3" name="Content Placeholder 2"/>
          <p:cNvSpPr>
            <a:spLocks noGrp="1"/>
          </p:cNvSpPr>
          <p:nvPr>
            <p:ph idx="1"/>
          </p:nvPr>
        </p:nvSpPr>
        <p:spPr/>
        <p:txBody>
          <a:bodyPr/>
          <a:lstStyle/>
          <a:p>
            <a:r>
              <a:rPr lang="en-GB" dirty="0" smtClean="0"/>
              <a:t>The first </a:t>
            </a:r>
            <a:r>
              <a:rPr lang="en-GB" b="1" dirty="0"/>
              <a:t>International Consensus Statement on the Clinical and Therapeutic Management of </a:t>
            </a:r>
            <a:r>
              <a:rPr lang="en-GB" b="1" dirty="0" err="1"/>
              <a:t>Leber</a:t>
            </a:r>
            <a:r>
              <a:rPr lang="en-GB" b="1" dirty="0"/>
              <a:t> Hereditary Optic </a:t>
            </a:r>
            <a:r>
              <a:rPr lang="en-GB" b="1" dirty="0" smtClean="0"/>
              <a:t>Neuropathy </a:t>
            </a:r>
            <a:r>
              <a:rPr lang="en-GB" dirty="0" smtClean="0"/>
              <a:t>was published in 2017 by a group of international LHON experts</a:t>
            </a:r>
            <a:r>
              <a:rPr lang="en-GB" b="1" dirty="0" smtClean="0"/>
              <a:t>.</a:t>
            </a:r>
            <a:endParaRPr lang="en-GB" b="1" dirty="0"/>
          </a:p>
          <a:p>
            <a:endParaRPr lang="en-GB" dirty="0"/>
          </a:p>
        </p:txBody>
      </p:sp>
    </p:spTree>
    <p:extLst>
      <p:ext uri="{BB962C8B-B14F-4D97-AF65-F5344CB8AC3E}">
        <p14:creationId xmlns:p14="http://schemas.microsoft.com/office/powerpoint/2010/main" val="15831856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It concerns the family</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When a member of a family is diagnosed with LHON, his/her siblings</a:t>
            </a:r>
            <a:r>
              <a:rPr lang="en-GB" dirty="0"/>
              <a:t>, their mother and their mother’s siblings must </a:t>
            </a:r>
            <a:r>
              <a:rPr lang="en-GB" dirty="0" smtClean="0"/>
              <a:t>be aware they are at risk as well.</a:t>
            </a:r>
          </a:p>
          <a:p>
            <a:r>
              <a:rPr lang="en-GB" dirty="0" smtClean="0"/>
              <a:t>Some lifestyle changes are important to try to avoid developing or worsening the disease</a:t>
            </a:r>
          </a:p>
          <a:p>
            <a:r>
              <a:rPr lang="en-GB" dirty="0" smtClean="0"/>
              <a:t>It is very important to avoid some toxics: tobacco, alcohol, certain medicines.</a:t>
            </a:r>
            <a:endParaRPr lang="en-GB" dirty="0"/>
          </a:p>
        </p:txBody>
      </p:sp>
    </p:spTree>
    <p:extLst>
      <p:ext uri="{BB962C8B-B14F-4D97-AF65-F5344CB8AC3E}">
        <p14:creationId xmlns:p14="http://schemas.microsoft.com/office/powerpoint/2010/main" val="10213244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Therapy</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There is no preventive treatment available. </a:t>
            </a:r>
          </a:p>
          <a:p>
            <a:r>
              <a:rPr lang="en-GB" dirty="0" smtClean="0"/>
              <a:t>In the EU there is a treatment approved that may help ameliorate the blindness. </a:t>
            </a:r>
          </a:p>
          <a:p>
            <a:r>
              <a:rPr lang="en-GB" dirty="0" smtClean="0"/>
              <a:t>There are clinical studies ongoing with different treatments. </a:t>
            </a:r>
            <a:endParaRPr lang="en-GB" dirty="0"/>
          </a:p>
          <a:p>
            <a:r>
              <a:rPr lang="en-GB" dirty="0" smtClean="0"/>
              <a:t>Your LHON specialist will inform you about the treatment and clinical studies available.</a:t>
            </a:r>
            <a:endParaRPr lang="en-GB" dirty="0"/>
          </a:p>
        </p:txBody>
      </p:sp>
    </p:spTree>
    <p:extLst>
      <p:ext uri="{BB962C8B-B14F-4D97-AF65-F5344CB8AC3E}">
        <p14:creationId xmlns:p14="http://schemas.microsoft.com/office/powerpoint/2010/main" val="29473658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Why is awareness important?</a:t>
            </a:r>
            <a:endParaRPr lang="en-GB" dirty="0"/>
          </a:p>
        </p:txBody>
      </p:sp>
      <p:sp>
        <p:nvSpPr>
          <p:cNvPr id="3" name="Content Placeholder 2"/>
          <p:cNvSpPr>
            <a:spLocks noGrp="1"/>
          </p:cNvSpPr>
          <p:nvPr>
            <p:ph idx="1"/>
          </p:nvPr>
        </p:nvSpPr>
        <p:spPr/>
        <p:txBody>
          <a:bodyPr>
            <a:normAutofit/>
          </a:bodyPr>
          <a:lstStyle/>
          <a:p>
            <a:pPr marL="971550" lvl="1" indent="-514350">
              <a:buFont typeface="+mj-lt"/>
              <a:buAutoNum type="arabicPeriod"/>
            </a:pPr>
            <a:r>
              <a:rPr lang="en-GB" dirty="0" smtClean="0"/>
              <a:t>Diagnose in early phases of the disease</a:t>
            </a:r>
          </a:p>
          <a:p>
            <a:pPr marL="971550" lvl="1" indent="-514350">
              <a:buFont typeface="+mj-lt"/>
              <a:buAutoNum type="arabicPeriod"/>
            </a:pPr>
            <a:r>
              <a:rPr lang="en-GB" dirty="0" smtClean="0"/>
              <a:t>Better option to receive available treatment or participate in clinical trials</a:t>
            </a:r>
          </a:p>
          <a:p>
            <a:pPr marL="971550" lvl="1" indent="-514350">
              <a:buFont typeface="+mj-lt"/>
              <a:buAutoNum type="arabicPeriod"/>
            </a:pPr>
            <a:r>
              <a:rPr lang="en-GB" dirty="0" smtClean="0"/>
              <a:t>Avoid unnecessary delays and tests in diagnostic procedure</a:t>
            </a:r>
          </a:p>
          <a:p>
            <a:pPr marL="971550" lvl="1" indent="-514350">
              <a:buFont typeface="+mj-lt"/>
              <a:buAutoNum type="arabicPeriod"/>
            </a:pPr>
            <a:r>
              <a:rPr lang="en-GB" dirty="0" smtClean="0"/>
              <a:t>Adopt preventive measures and adapt lifestyle of patients and relatives at risk.</a:t>
            </a:r>
          </a:p>
          <a:p>
            <a:pPr marL="971550" lvl="1" indent="-514350">
              <a:buFont typeface="+mj-lt"/>
              <a:buAutoNum type="arabicPeriod"/>
            </a:pPr>
            <a:endParaRPr lang="en-GB" dirty="0" smtClean="0"/>
          </a:p>
        </p:txBody>
      </p:sp>
    </p:spTree>
    <p:extLst>
      <p:ext uri="{BB962C8B-B14F-4D97-AF65-F5344CB8AC3E}">
        <p14:creationId xmlns:p14="http://schemas.microsoft.com/office/powerpoint/2010/main" val="37820853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How to increase awareness?</a:t>
            </a:r>
            <a:endParaRPr lang="en-GB" dirty="0"/>
          </a:p>
        </p:txBody>
      </p:sp>
      <p:sp>
        <p:nvSpPr>
          <p:cNvPr id="3" name="Content Placeholder 2"/>
          <p:cNvSpPr>
            <a:spLocks noGrp="1"/>
          </p:cNvSpPr>
          <p:nvPr>
            <p:ph idx="1"/>
          </p:nvPr>
        </p:nvSpPr>
        <p:spPr/>
        <p:txBody>
          <a:bodyPr>
            <a:normAutofit/>
          </a:bodyPr>
          <a:lstStyle/>
          <a:p>
            <a:pPr marL="971550" lvl="1" indent="-514350">
              <a:buFont typeface="+mj-lt"/>
              <a:buAutoNum type="arabicPeriod"/>
            </a:pPr>
            <a:r>
              <a:rPr lang="en-GB" dirty="0" smtClean="0"/>
              <a:t>Health professionals </a:t>
            </a:r>
          </a:p>
          <a:p>
            <a:pPr marL="971550" lvl="1" indent="-514350">
              <a:buFont typeface="+mj-lt"/>
              <a:buAutoNum type="arabicPeriod"/>
            </a:pPr>
            <a:r>
              <a:rPr lang="en-GB" dirty="0" smtClean="0"/>
              <a:t>Patients and relatives</a:t>
            </a:r>
          </a:p>
          <a:p>
            <a:pPr marL="971550" lvl="1" indent="-514350">
              <a:buFont typeface="+mj-lt"/>
              <a:buAutoNum type="arabicPeriod"/>
            </a:pPr>
            <a:r>
              <a:rPr lang="en-GB" dirty="0" smtClean="0"/>
              <a:t>Health Authorities</a:t>
            </a:r>
          </a:p>
        </p:txBody>
      </p:sp>
    </p:spTree>
    <p:extLst>
      <p:ext uri="{BB962C8B-B14F-4D97-AF65-F5344CB8AC3E}">
        <p14:creationId xmlns:p14="http://schemas.microsoft.com/office/powerpoint/2010/main" val="37810122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Increasing awareness amongst Health Professionals?</a:t>
            </a:r>
            <a:endParaRPr lang="en-GB" dirty="0"/>
          </a:p>
        </p:txBody>
      </p:sp>
      <p:sp>
        <p:nvSpPr>
          <p:cNvPr id="3" name="Content Placeholder 2"/>
          <p:cNvSpPr>
            <a:spLocks noGrp="1"/>
          </p:cNvSpPr>
          <p:nvPr>
            <p:ph idx="1"/>
          </p:nvPr>
        </p:nvSpPr>
        <p:spPr/>
        <p:txBody>
          <a:bodyPr>
            <a:normAutofit fontScale="77500" lnSpcReduction="20000"/>
          </a:bodyPr>
          <a:lstStyle/>
          <a:p>
            <a:pPr lvl="1"/>
            <a:r>
              <a:rPr lang="en-GB" dirty="0" smtClean="0"/>
              <a:t>Continuous Medical Education</a:t>
            </a:r>
          </a:p>
          <a:p>
            <a:pPr lvl="2"/>
            <a:r>
              <a:rPr lang="en-GB" dirty="0" smtClean="0"/>
              <a:t>Scientific Societies (National and International Congresses)</a:t>
            </a:r>
          </a:p>
          <a:p>
            <a:pPr lvl="2"/>
            <a:r>
              <a:rPr lang="en-GB" dirty="0" smtClean="0"/>
              <a:t>Journals and publications</a:t>
            </a:r>
          </a:p>
          <a:p>
            <a:pPr lvl="2"/>
            <a:r>
              <a:rPr lang="en-GB" dirty="0" smtClean="0"/>
              <a:t>Experts training non-experts</a:t>
            </a:r>
          </a:p>
          <a:p>
            <a:pPr lvl="1"/>
            <a:r>
              <a:rPr lang="en-GB" dirty="0" smtClean="0"/>
              <a:t>Monographic meetings</a:t>
            </a:r>
          </a:p>
          <a:p>
            <a:pPr lvl="1"/>
            <a:r>
              <a:rPr lang="en-GB" dirty="0" smtClean="0"/>
              <a:t>Therapy information by pharmaceutical representatives</a:t>
            </a:r>
          </a:p>
          <a:p>
            <a:pPr lvl="1"/>
            <a:r>
              <a:rPr lang="en-GB" dirty="0" smtClean="0"/>
              <a:t>Clinical studies</a:t>
            </a:r>
          </a:p>
          <a:p>
            <a:pPr lvl="1"/>
            <a:r>
              <a:rPr lang="en-GB" dirty="0" smtClean="0"/>
              <a:t>Registries</a:t>
            </a:r>
          </a:p>
          <a:p>
            <a:pPr lvl="1"/>
            <a:r>
              <a:rPr lang="en-GB" dirty="0" smtClean="0"/>
              <a:t>Patients educating non-specialists</a:t>
            </a:r>
          </a:p>
          <a:p>
            <a:pPr lvl="1"/>
            <a:r>
              <a:rPr lang="en-GB" dirty="0" smtClean="0"/>
              <a:t>Patient group-specialists meetings</a:t>
            </a:r>
          </a:p>
        </p:txBody>
      </p:sp>
    </p:spTree>
    <p:extLst>
      <p:ext uri="{BB962C8B-B14F-4D97-AF65-F5344CB8AC3E}">
        <p14:creationId xmlns:p14="http://schemas.microsoft.com/office/powerpoint/2010/main" val="531573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a:latin typeface="Arial" panose="020B0604020202020204" pitchFamily="34" charset="0"/>
                <a:cs typeface="Arial" panose="020B0604020202020204" pitchFamily="34" charset="0"/>
              </a:rPr>
              <a:t>Agenda</a:t>
            </a:r>
            <a:endParaRPr lang="de-CH" dirty="0"/>
          </a:p>
        </p:txBody>
      </p:sp>
      <p:sp>
        <p:nvSpPr>
          <p:cNvPr id="3" name="Content Placeholder 2"/>
          <p:cNvSpPr>
            <a:spLocks noGrp="1"/>
          </p:cNvSpPr>
          <p:nvPr>
            <p:ph idx="1"/>
          </p:nvPr>
        </p:nvSpPr>
        <p:spPr>
          <a:xfrm>
            <a:off x="457200" y="1044177"/>
            <a:ext cx="8229600" cy="3865279"/>
          </a:xfrm>
        </p:spPr>
        <p:txBody>
          <a:bodyPr>
            <a:noAutofit/>
          </a:bodyPr>
          <a:lstStyle/>
          <a:p>
            <a:r>
              <a:rPr lang="en-GB" sz="1400" b="1" dirty="0" smtClean="0">
                <a:latin typeface="Arial" panose="020B0604020202020204" pitchFamily="34" charset="0"/>
                <a:cs typeface="Arial" panose="020B0604020202020204" pitchFamily="34" charset="0"/>
              </a:rPr>
              <a:t>Introduction </a:t>
            </a:r>
            <a:r>
              <a:rPr lang="en-GB" sz="1400" b="1" dirty="0">
                <a:latin typeface="Arial" panose="020B0604020202020204" pitchFamily="34" charset="0"/>
                <a:cs typeface="Arial" panose="020B0604020202020204" pitchFamily="34" charset="0"/>
              </a:rPr>
              <a:t>to webinar and its speakers, </a:t>
            </a:r>
            <a:r>
              <a:rPr lang="en-GB" sz="1400" dirty="0" smtClean="0">
                <a:latin typeface="Arial" panose="020B0604020202020204" pitchFamily="34" charset="0"/>
                <a:cs typeface="Arial" panose="020B0604020202020204" pitchFamily="34" charset="0"/>
              </a:rPr>
              <a:t>by </a:t>
            </a:r>
            <a:r>
              <a:rPr lang="en-GB" sz="1400" dirty="0">
                <a:latin typeface="Arial" panose="020B0604020202020204" pitchFamily="34" charset="0"/>
                <a:cs typeface="Arial" panose="020B0604020202020204" pitchFamily="34" charset="0"/>
              </a:rPr>
              <a:t>Dr Vanessa FERREIRA, PhD, MBA (Head of Patient Advocacy Europe at Santhera) and Mr </a:t>
            </a:r>
            <a:r>
              <a:rPr lang="en-GB" sz="1400" dirty="0" err="1">
                <a:latin typeface="Arial" panose="020B0604020202020204" pitchFamily="34" charset="0"/>
                <a:cs typeface="Arial" panose="020B0604020202020204" pitchFamily="34" charset="0"/>
              </a:rPr>
              <a:t>Mokrane</a:t>
            </a:r>
            <a:r>
              <a:rPr lang="en-GB" sz="1400" dirty="0">
                <a:latin typeface="Arial" panose="020B0604020202020204" pitchFamily="34" charset="0"/>
                <a:cs typeface="Arial" panose="020B0604020202020204" pitchFamily="34" charset="0"/>
              </a:rPr>
              <a:t> BOUSSAID </a:t>
            </a:r>
            <a:r>
              <a:rPr lang="en-GB" sz="1400" dirty="0" smtClean="0">
                <a:latin typeface="Arial" panose="020B0604020202020204" pitchFamily="34" charset="0"/>
                <a:cs typeface="Arial" panose="020B0604020202020204" pitchFamily="34" charset="0"/>
              </a:rPr>
              <a:t>(</a:t>
            </a:r>
            <a:r>
              <a:rPr lang="en-GB" sz="1400" dirty="0">
                <a:latin typeface="Arial" panose="020B0604020202020204" pitchFamily="34" charset="0"/>
                <a:cs typeface="Arial" panose="020B0604020202020204" pitchFamily="34" charset="0"/>
              </a:rPr>
              <a:t>EBU Executive Director) (5 minutes</a:t>
            </a:r>
            <a:r>
              <a:rPr lang="en-GB" sz="1400" dirty="0" smtClean="0">
                <a:latin typeface="Arial" panose="020B0604020202020204" pitchFamily="34" charset="0"/>
                <a:cs typeface="Arial" panose="020B0604020202020204" pitchFamily="34" charset="0"/>
              </a:rPr>
              <a:t>)</a:t>
            </a:r>
            <a:endParaRPr lang="en-GB" sz="1400" b="1" dirty="0" smtClean="0">
              <a:latin typeface="Arial" panose="020B0604020202020204" pitchFamily="34" charset="0"/>
              <a:cs typeface="Arial" panose="020B0604020202020204" pitchFamily="34" charset="0"/>
            </a:endParaRPr>
          </a:p>
          <a:p>
            <a:r>
              <a:rPr lang="en-GB" sz="1400" b="1" dirty="0" smtClean="0">
                <a:latin typeface="Arial" panose="020B0604020202020204" pitchFamily="34" charset="0"/>
                <a:cs typeface="Arial" panose="020B0604020202020204" pitchFamily="34" charset="0"/>
              </a:rPr>
              <a:t>Key </a:t>
            </a:r>
            <a:r>
              <a:rPr lang="en-GB" sz="1400" b="1" dirty="0">
                <a:latin typeface="Arial" panose="020B0604020202020204" pitchFamily="34" charset="0"/>
                <a:cs typeface="Arial" panose="020B0604020202020204" pitchFamily="34" charset="0"/>
              </a:rPr>
              <a:t>learnings from two European Patient Advocacy Groups Advisory Board meetings for LHON, </a:t>
            </a:r>
            <a:r>
              <a:rPr lang="en-GB" sz="1400" dirty="0" smtClean="0">
                <a:latin typeface="Arial" panose="020B0604020202020204" pitchFamily="34" charset="0"/>
                <a:cs typeface="Arial" panose="020B0604020202020204" pitchFamily="34" charset="0"/>
              </a:rPr>
              <a:t>by </a:t>
            </a:r>
            <a:r>
              <a:rPr lang="en-GB" sz="1400" dirty="0">
                <a:latin typeface="Arial" panose="020B0604020202020204" pitchFamily="34" charset="0"/>
                <a:cs typeface="Arial" panose="020B0604020202020204" pitchFamily="34" charset="0"/>
              </a:rPr>
              <a:t>Vanessa FERREIRA (15 </a:t>
            </a:r>
            <a:r>
              <a:rPr lang="en-GB" sz="1400" dirty="0" smtClean="0">
                <a:latin typeface="Arial" panose="020B0604020202020204" pitchFamily="34" charset="0"/>
                <a:cs typeface="Arial" panose="020B0604020202020204" pitchFamily="34" charset="0"/>
              </a:rPr>
              <a:t>minutes)</a:t>
            </a:r>
            <a:endParaRPr lang="de-CH" sz="1400" dirty="0">
              <a:latin typeface="Arial" panose="020B0604020202020204" pitchFamily="34" charset="0"/>
              <a:cs typeface="Arial" panose="020B0604020202020204" pitchFamily="34" charset="0"/>
            </a:endParaRPr>
          </a:p>
          <a:p>
            <a:r>
              <a:rPr lang="en-GB" sz="1400" b="1" dirty="0" smtClean="0">
                <a:latin typeface="Arial" panose="020B0604020202020204" pitchFamily="34" charset="0"/>
                <a:cs typeface="Arial" panose="020B0604020202020204" pitchFamily="34" charset="0"/>
              </a:rPr>
              <a:t>LHON </a:t>
            </a:r>
            <a:r>
              <a:rPr lang="en-GB" sz="1400" b="1" dirty="0">
                <a:latin typeface="Arial" panose="020B0604020202020204" pitchFamily="34" charset="0"/>
                <a:cs typeface="Arial" panose="020B0604020202020204" pitchFamily="34" charset="0"/>
              </a:rPr>
              <a:t>clinical development and management, </a:t>
            </a:r>
            <a:r>
              <a:rPr lang="en-GB" sz="1400" dirty="0" smtClean="0">
                <a:latin typeface="Arial" panose="020B0604020202020204" pitchFamily="34" charset="0"/>
                <a:cs typeface="Arial" panose="020B0604020202020204" pitchFamily="34" charset="0"/>
              </a:rPr>
              <a:t>by </a:t>
            </a:r>
            <a:r>
              <a:rPr lang="en-GB" sz="1400" dirty="0">
                <a:latin typeface="Arial" panose="020B0604020202020204" pitchFamily="34" charset="0"/>
                <a:cs typeface="Arial" panose="020B0604020202020204" pitchFamily="34" charset="0"/>
              </a:rPr>
              <a:t>Dr Xavier LLÒRIA, MD, LHON Medical Affairs Manager EU &amp; ROW at Santhera (15 </a:t>
            </a:r>
            <a:r>
              <a:rPr lang="en-GB" sz="1400" dirty="0" smtClean="0">
                <a:latin typeface="Arial" panose="020B0604020202020204" pitchFamily="34" charset="0"/>
                <a:cs typeface="Arial" panose="020B0604020202020204" pitchFamily="34" charset="0"/>
              </a:rPr>
              <a:t>minutes)</a:t>
            </a:r>
            <a:endParaRPr lang="de-CH" sz="1400" dirty="0">
              <a:latin typeface="Arial" panose="020B0604020202020204" pitchFamily="34" charset="0"/>
              <a:cs typeface="Arial" panose="020B0604020202020204" pitchFamily="34" charset="0"/>
            </a:endParaRPr>
          </a:p>
          <a:p>
            <a:r>
              <a:rPr lang="en-GB" sz="1400" b="1" dirty="0" smtClean="0">
                <a:latin typeface="Arial" panose="020B0604020202020204" pitchFamily="34" charset="0"/>
                <a:cs typeface="Arial" panose="020B0604020202020204" pitchFamily="34" charset="0"/>
              </a:rPr>
              <a:t>LHON </a:t>
            </a:r>
            <a:r>
              <a:rPr lang="en-GB" sz="1400" b="1" dirty="0">
                <a:latin typeface="Arial" panose="020B0604020202020204" pitchFamily="34" charset="0"/>
                <a:cs typeface="Arial" panose="020B0604020202020204" pitchFamily="34" charset="0"/>
              </a:rPr>
              <a:t>testimonials</a:t>
            </a:r>
            <a:r>
              <a:rPr lang="en-GB" sz="1400" dirty="0">
                <a:latin typeface="Arial" panose="020B0604020202020204" pitchFamily="34" charset="0"/>
                <a:cs typeface="Arial" panose="020B0604020202020204" pitchFamily="34" charset="0"/>
              </a:rPr>
              <a:t> (10 </a:t>
            </a:r>
            <a:r>
              <a:rPr lang="en-GB" sz="1400" dirty="0" smtClean="0">
                <a:latin typeface="Arial" panose="020B0604020202020204" pitchFamily="34" charset="0"/>
                <a:cs typeface="Arial" panose="020B0604020202020204" pitchFamily="34" charset="0"/>
              </a:rPr>
              <a:t>minutes/each)</a:t>
            </a:r>
            <a:endParaRPr lang="de-CH" sz="1400" dirty="0">
              <a:latin typeface="Arial" panose="020B0604020202020204" pitchFamily="34" charset="0"/>
              <a:cs typeface="Arial" panose="020B0604020202020204" pitchFamily="34" charset="0"/>
            </a:endParaRPr>
          </a:p>
          <a:p>
            <a:pPr lvl="1"/>
            <a:r>
              <a:rPr lang="en-GB" sz="1400" dirty="0" smtClean="0">
                <a:latin typeface="Arial" panose="020B0604020202020204" pitchFamily="34" charset="0"/>
                <a:cs typeface="Arial" panose="020B0604020202020204" pitchFamily="34" charset="0"/>
              </a:rPr>
              <a:t>By </a:t>
            </a:r>
            <a:r>
              <a:rPr lang="en-GB" sz="1400" dirty="0">
                <a:latin typeface="Arial" panose="020B0604020202020204" pitchFamily="34" charset="0"/>
                <a:cs typeface="Arial" panose="020B0604020202020204" pitchFamily="34" charset="0"/>
              </a:rPr>
              <a:t>Dr Ana VELOSA (LHON patient advocate Portugal, mother to a LHON </a:t>
            </a:r>
            <a:r>
              <a:rPr lang="en-GB" sz="1400" dirty="0" smtClean="0">
                <a:latin typeface="Arial" panose="020B0604020202020204" pitchFamily="34" charset="0"/>
                <a:cs typeface="Arial" panose="020B0604020202020204" pitchFamily="34" charset="0"/>
              </a:rPr>
              <a:t>patient)</a:t>
            </a:r>
            <a:endParaRPr lang="de-CH" sz="1400" dirty="0" smtClean="0">
              <a:latin typeface="Arial" panose="020B0604020202020204" pitchFamily="34" charset="0"/>
              <a:cs typeface="Arial" panose="020B0604020202020204" pitchFamily="34" charset="0"/>
            </a:endParaRPr>
          </a:p>
          <a:p>
            <a:pPr lvl="1"/>
            <a:r>
              <a:rPr lang="en-GB" sz="1400" dirty="0" smtClean="0">
                <a:latin typeface="Arial" panose="020B0604020202020204" pitchFamily="34" charset="0"/>
                <a:cs typeface="Arial" panose="020B0604020202020204" pitchFamily="34" charset="0"/>
              </a:rPr>
              <a:t>By </a:t>
            </a:r>
            <a:r>
              <a:rPr lang="en-GB" sz="1400" dirty="0">
                <a:latin typeface="Arial" panose="020B0604020202020204" pitchFamily="34" charset="0"/>
                <a:cs typeface="Arial" panose="020B0604020202020204" pitchFamily="34" charset="0"/>
              </a:rPr>
              <a:t>Gertrudis ABAD (ASANOL patient representative, mother to a LHON </a:t>
            </a:r>
            <a:r>
              <a:rPr lang="en-GB" sz="1400" dirty="0" smtClean="0">
                <a:latin typeface="Arial" panose="020B0604020202020204" pitchFamily="34" charset="0"/>
                <a:cs typeface="Arial" panose="020B0604020202020204" pitchFamily="34" charset="0"/>
              </a:rPr>
              <a:t>patient)</a:t>
            </a:r>
            <a:endParaRPr lang="de-CH" sz="1400" dirty="0" smtClean="0">
              <a:latin typeface="Arial" panose="020B0604020202020204" pitchFamily="34" charset="0"/>
              <a:cs typeface="Arial" panose="020B0604020202020204" pitchFamily="34" charset="0"/>
            </a:endParaRPr>
          </a:p>
          <a:p>
            <a:r>
              <a:rPr lang="en-GB" sz="1400" b="1" dirty="0" smtClean="0">
                <a:latin typeface="Arial" panose="020B0604020202020204" pitchFamily="34" charset="0"/>
                <a:cs typeface="Arial" panose="020B0604020202020204" pitchFamily="34" charset="0"/>
              </a:rPr>
              <a:t>Helping </a:t>
            </a:r>
            <a:r>
              <a:rPr lang="en-GB" sz="1400" b="1" dirty="0">
                <a:latin typeface="Arial" panose="020B0604020202020204" pitchFamily="34" charset="0"/>
                <a:cs typeface="Arial" panose="020B0604020202020204" pitchFamily="34" charset="0"/>
              </a:rPr>
              <a:t>EBU members identify and assist LHON patients, </a:t>
            </a:r>
            <a:r>
              <a:rPr lang="en-GB" sz="1400" dirty="0" smtClean="0">
                <a:latin typeface="Arial" panose="020B0604020202020204" pitchFamily="34" charset="0"/>
                <a:cs typeface="Arial" panose="020B0604020202020204" pitchFamily="34" charset="0"/>
              </a:rPr>
              <a:t>moderated </a:t>
            </a:r>
            <a:r>
              <a:rPr lang="en-GB" sz="1400" dirty="0">
                <a:latin typeface="Arial" panose="020B0604020202020204" pitchFamily="34" charset="0"/>
                <a:cs typeface="Arial" panose="020B0604020202020204" pitchFamily="34" charset="0"/>
              </a:rPr>
              <a:t>by Vanessa FERREIRA (10 </a:t>
            </a:r>
            <a:r>
              <a:rPr lang="en-GB" sz="1400" dirty="0" smtClean="0">
                <a:latin typeface="Arial" panose="020B0604020202020204" pitchFamily="34" charset="0"/>
                <a:cs typeface="Arial" panose="020B0604020202020204" pitchFamily="34" charset="0"/>
              </a:rPr>
              <a:t>minutes)</a:t>
            </a:r>
            <a:endParaRPr lang="de-CH" sz="1400" dirty="0">
              <a:latin typeface="Arial" panose="020B0604020202020204" pitchFamily="34" charset="0"/>
              <a:cs typeface="Arial" panose="020B0604020202020204" pitchFamily="34" charset="0"/>
            </a:endParaRPr>
          </a:p>
          <a:p>
            <a:pPr lvl="1"/>
            <a:r>
              <a:rPr lang="en-GB" sz="1400" dirty="0" smtClean="0">
                <a:latin typeface="Arial" panose="020B0604020202020204" pitchFamily="34" charset="0"/>
                <a:cs typeface="Arial" panose="020B0604020202020204" pitchFamily="34" charset="0"/>
              </a:rPr>
              <a:t>By </a:t>
            </a:r>
            <a:r>
              <a:rPr lang="en-GB" sz="1400" dirty="0">
                <a:latin typeface="Arial" panose="020B0604020202020204" pitchFamily="34" charset="0"/>
                <a:cs typeface="Arial" panose="020B0604020202020204" pitchFamily="34" charset="0"/>
              </a:rPr>
              <a:t>Ana VELOSA (LHON patient advocate Portugal, mother to LHON </a:t>
            </a:r>
            <a:r>
              <a:rPr lang="en-GB" sz="1400" dirty="0" smtClean="0">
                <a:latin typeface="Arial" panose="020B0604020202020204" pitchFamily="34" charset="0"/>
                <a:cs typeface="Arial" panose="020B0604020202020204" pitchFamily="34" charset="0"/>
              </a:rPr>
              <a:t>patient)</a:t>
            </a:r>
            <a:endParaRPr lang="de-CH" sz="1400" dirty="0" smtClean="0">
              <a:latin typeface="Arial" panose="020B0604020202020204" pitchFamily="34" charset="0"/>
              <a:cs typeface="Arial" panose="020B0604020202020204" pitchFamily="34" charset="0"/>
            </a:endParaRPr>
          </a:p>
          <a:p>
            <a:pPr lvl="1"/>
            <a:r>
              <a:rPr lang="en-GB" sz="1400" dirty="0" smtClean="0">
                <a:latin typeface="Arial" panose="020B0604020202020204" pitchFamily="34" charset="0"/>
                <a:cs typeface="Arial" panose="020B0604020202020204" pitchFamily="34" charset="0"/>
              </a:rPr>
              <a:t>By </a:t>
            </a:r>
            <a:r>
              <a:rPr lang="en-GB" sz="1400" dirty="0">
                <a:latin typeface="Arial" panose="020B0604020202020204" pitchFamily="34" charset="0"/>
                <a:cs typeface="Arial" panose="020B0604020202020204" pitchFamily="34" charset="0"/>
              </a:rPr>
              <a:t>Gertrudis ABAD (ASANOL patient representative, mother to a LHON </a:t>
            </a:r>
            <a:r>
              <a:rPr lang="en-GB" sz="1400" dirty="0" smtClean="0">
                <a:latin typeface="Arial" panose="020B0604020202020204" pitchFamily="34" charset="0"/>
                <a:cs typeface="Arial" panose="020B0604020202020204" pitchFamily="34" charset="0"/>
              </a:rPr>
              <a:t>patient)</a:t>
            </a:r>
            <a:endParaRPr lang="de-CH" sz="1400" dirty="0" smtClean="0">
              <a:latin typeface="Arial" panose="020B0604020202020204" pitchFamily="34" charset="0"/>
              <a:cs typeface="Arial" panose="020B0604020202020204" pitchFamily="34" charset="0"/>
            </a:endParaRPr>
          </a:p>
          <a:p>
            <a:r>
              <a:rPr lang="en-GB" sz="1400" b="1" dirty="0" smtClean="0">
                <a:latin typeface="Arial" panose="020B0604020202020204" pitchFamily="34" charset="0"/>
                <a:cs typeface="Arial" panose="020B0604020202020204" pitchFamily="34" charset="0"/>
              </a:rPr>
              <a:t>Q&amp;A</a:t>
            </a:r>
            <a:r>
              <a:rPr lang="en-GB" sz="1400" dirty="0" smtClean="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(20 minutes) (all together) </a:t>
            </a:r>
            <a:endParaRPr lang="de-CH" sz="1400" dirty="0" smtClean="0">
              <a:latin typeface="Arial" panose="020B0604020202020204" pitchFamily="34" charset="0"/>
              <a:cs typeface="Arial" panose="020B0604020202020204" pitchFamily="34" charset="0"/>
            </a:endParaRPr>
          </a:p>
          <a:p>
            <a:r>
              <a:rPr lang="en-GB" sz="1400" b="1" dirty="0" smtClean="0">
                <a:latin typeface="Arial" panose="020B0604020202020204" pitchFamily="34" charset="0"/>
                <a:cs typeface="Arial" panose="020B0604020202020204" pitchFamily="34" charset="0"/>
              </a:rPr>
              <a:t>Closing </a:t>
            </a:r>
            <a:r>
              <a:rPr lang="en-GB" sz="1400" b="1" dirty="0">
                <a:latin typeface="Arial" panose="020B0604020202020204" pitchFamily="34" charset="0"/>
                <a:cs typeface="Arial" panose="020B0604020202020204" pitchFamily="34" charset="0"/>
              </a:rPr>
              <a:t>remarks</a:t>
            </a:r>
            <a:r>
              <a:rPr lang="en-GB" sz="1400" dirty="0">
                <a:latin typeface="Arial" panose="020B0604020202020204" pitchFamily="34" charset="0"/>
                <a:cs typeface="Arial" panose="020B0604020202020204" pitchFamily="34" charset="0"/>
              </a:rPr>
              <a:t> (5 minutes) (all together)</a:t>
            </a:r>
            <a:endParaRPr lang="de-CH" sz="1400" dirty="0">
              <a:latin typeface="Arial" panose="020B0604020202020204" pitchFamily="34" charset="0"/>
              <a:cs typeface="Arial" panose="020B0604020202020204" pitchFamily="34" charset="0"/>
            </a:endParaRPr>
          </a:p>
          <a:p>
            <a:endParaRPr lang="de-CH" sz="1400" dirty="0">
              <a:latin typeface="Arial" panose="020B0604020202020204" pitchFamily="34" charset="0"/>
              <a:cs typeface="Arial" panose="020B0604020202020204" pitchFamily="34" charset="0"/>
            </a:endParaRPr>
          </a:p>
        </p:txBody>
      </p:sp>
      <p:sp>
        <p:nvSpPr>
          <p:cNvPr id="4" name="Rectangle 3"/>
          <p:cNvSpPr/>
          <p:nvPr/>
        </p:nvSpPr>
        <p:spPr>
          <a:xfrm>
            <a:off x="348344" y="1741716"/>
            <a:ext cx="8469086" cy="478971"/>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40448070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LHON is a rare form of inherited, irreversible, severe, blindness which affects mainly young adults and is probably underdiagnosed because of lack of awareness.</a:t>
            </a:r>
          </a:p>
          <a:p>
            <a:r>
              <a:rPr lang="en-GB" dirty="0" smtClean="0"/>
              <a:t>Although there is no cure yet, specific treatment is available and new therapies are being investigated.</a:t>
            </a:r>
          </a:p>
          <a:p>
            <a:r>
              <a:rPr lang="en-GB" dirty="0" smtClean="0"/>
              <a:t>Increase awareness will facilitate early diagnosis and increase the opportunity of therapeutic options or participation in </a:t>
            </a:r>
            <a:r>
              <a:rPr lang="en-GB" smtClean="0"/>
              <a:t>clinical trials.</a:t>
            </a:r>
            <a:endParaRPr lang="en-GB" dirty="0"/>
          </a:p>
        </p:txBody>
      </p:sp>
    </p:spTree>
    <p:extLst>
      <p:ext uri="{BB962C8B-B14F-4D97-AF65-F5344CB8AC3E}">
        <p14:creationId xmlns:p14="http://schemas.microsoft.com/office/powerpoint/2010/main" val="15708363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a:latin typeface="Arial" panose="020B0604020202020204" pitchFamily="34" charset="0"/>
                <a:cs typeface="Arial" panose="020B0604020202020204" pitchFamily="34" charset="0"/>
              </a:rPr>
              <a:t>Agenda</a:t>
            </a:r>
            <a:endParaRPr lang="de-CH" dirty="0"/>
          </a:p>
        </p:txBody>
      </p:sp>
      <p:sp>
        <p:nvSpPr>
          <p:cNvPr id="3" name="Content Placeholder 2"/>
          <p:cNvSpPr>
            <a:spLocks noGrp="1"/>
          </p:cNvSpPr>
          <p:nvPr>
            <p:ph idx="1"/>
          </p:nvPr>
        </p:nvSpPr>
        <p:spPr>
          <a:xfrm>
            <a:off x="457200" y="1044177"/>
            <a:ext cx="8229600" cy="3865279"/>
          </a:xfrm>
        </p:spPr>
        <p:txBody>
          <a:bodyPr>
            <a:noAutofit/>
          </a:bodyPr>
          <a:lstStyle/>
          <a:p>
            <a:r>
              <a:rPr lang="en-GB" sz="1400" b="1" dirty="0" smtClean="0">
                <a:latin typeface="Arial" panose="020B0604020202020204" pitchFamily="34" charset="0"/>
                <a:cs typeface="Arial" panose="020B0604020202020204" pitchFamily="34" charset="0"/>
              </a:rPr>
              <a:t>Introduction </a:t>
            </a:r>
            <a:r>
              <a:rPr lang="en-GB" sz="1400" b="1" dirty="0">
                <a:latin typeface="Arial" panose="020B0604020202020204" pitchFamily="34" charset="0"/>
                <a:cs typeface="Arial" panose="020B0604020202020204" pitchFamily="34" charset="0"/>
              </a:rPr>
              <a:t>to webinar and its speakers, </a:t>
            </a:r>
            <a:r>
              <a:rPr lang="en-GB" sz="1400" dirty="0" smtClean="0">
                <a:latin typeface="Arial" panose="020B0604020202020204" pitchFamily="34" charset="0"/>
                <a:cs typeface="Arial" panose="020B0604020202020204" pitchFamily="34" charset="0"/>
              </a:rPr>
              <a:t>by </a:t>
            </a:r>
            <a:r>
              <a:rPr lang="en-GB" sz="1400" dirty="0">
                <a:latin typeface="Arial" panose="020B0604020202020204" pitchFamily="34" charset="0"/>
                <a:cs typeface="Arial" panose="020B0604020202020204" pitchFamily="34" charset="0"/>
              </a:rPr>
              <a:t>Dr Vanessa FERREIRA, PhD, MBA (Head of Patient Advocacy Europe at Santhera) and Mr </a:t>
            </a:r>
            <a:r>
              <a:rPr lang="en-GB" sz="1400" dirty="0" err="1">
                <a:latin typeface="Arial" panose="020B0604020202020204" pitchFamily="34" charset="0"/>
                <a:cs typeface="Arial" panose="020B0604020202020204" pitchFamily="34" charset="0"/>
              </a:rPr>
              <a:t>Mokrane</a:t>
            </a:r>
            <a:r>
              <a:rPr lang="en-GB" sz="1400" dirty="0">
                <a:latin typeface="Arial" panose="020B0604020202020204" pitchFamily="34" charset="0"/>
                <a:cs typeface="Arial" panose="020B0604020202020204" pitchFamily="34" charset="0"/>
              </a:rPr>
              <a:t> BOUSSAID </a:t>
            </a:r>
            <a:r>
              <a:rPr lang="en-GB" sz="1400" dirty="0" smtClean="0">
                <a:latin typeface="Arial" panose="020B0604020202020204" pitchFamily="34" charset="0"/>
                <a:cs typeface="Arial" panose="020B0604020202020204" pitchFamily="34" charset="0"/>
              </a:rPr>
              <a:t>(</a:t>
            </a:r>
            <a:r>
              <a:rPr lang="en-GB" sz="1400" dirty="0">
                <a:latin typeface="Arial" panose="020B0604020202020204" pitchFamily="34" charset="0"/>
                <a:cs typeface="Arial" panose="020B0604020202020204" pitchFamily="34" charset="0"/>
              </a:rPr>
              <a:t>EBU Executive Director) (5 minutes</a:t>
            </a:r>
            <a:r>
              <a:rPr lang="en-GB" sz="1400" dirty="0" smtClean="0">
                <a:latin typeface="Arial" panose="020B0604020202020204" pitchFamily="34" charset="0"/>
                <a:cs typeface="Arial" panose="020B0604020202020204" pitchFamily="34" charset="0"/>
              </a:rPr>
              <a:t>)</a:t>
            </a:r>
            <a:endParaRPr lang="en-GB" sz="1400" b="1" dirty="0" smtClean="0">
              <a:latin typeface="Arial" panose="020B0604020202020204" pitchFamily="34" charset="0"/>
              <a:cs typeface="Arial" panose="020B0604020202020204" pitchFamily="34" charset="0"/>
            </a:endParaRPr>
          </a:p>
          <a:p>
            <a:r>
              <a:rPr lang="en-GB" sz="1400" b="1" dirty="0" smtClean="0">
                <a:latin typeface="Arial" panose="020B0604020202020204" pitchFamily="34" charset="0"/>
                <a:cs typeface="Arial" panose="020B0604020202020204" pitchFamily="34" charset="0"/>
              </a:rPr>
              <a:t>Key </a:t>
            </a:r>
            <a:r>
              <a:rPr lang="en-GB" sz="1400" b="1" dirty="0">
                <a:latin typeface="Arial" panose="020B0604020202020204" pitchFamily="34" charset="0"/>
                <a:cs typeface="Arial" panose="020B0604020202020204" pitchFamily="34" charset="0"/>
              </a:rPr>
              <a:t>learnings from two European Patient Advocacy Groups Advisory Board meetings for LHON, </a:t>
            </a:r>
            <a:r>
              <a:rPr lang="en-GB" sz="1400" dirty="0" smtClean="0">
                <a:latin typeface="Arial" panose="020B0604020202020204" pitchFamily="34" charset="0"/>
                <a:cs typeface="Arial" panose="020B0604020202020204" pitchFamily="34" charset="0"/>
              </a:rPr>
              <a:t>by </a:t>
            </a:r>
            <a:r>
              <a:rPr lang="en-GB" sz="1400" dirty="0">
                <a:latin typeface="Arial" panose="020B0604020202020204" pitchFamily="34" charset="0"/>
                <a:cs typeface="Arial" panose="020B0604020202020204" pitchFamily="34" charset="0"/>
              </a:rPr>
              <a:t>Vanessa FERREIRA (15 </a:t>
            </a:r>
            <a:r>
              <a:rPr lang="en-GB" sz="1400" dirty="0" smtClean="0">
                <a:latin typeface="Arial" panose="020B0604020202020204" pitchFamily="34" charset="0"/>
                <a:cs typeface="Arial" panose="020B0604020202020204" pitchFamily="34" charset="0"/>
              </a:rPr>
              <a:t>minutes)</a:t>
            </a:r>
            <a:endParaRPr lang="de-CH" sz="1400" dirty="0">
              <a:latin typeface="Arial" panose="020B0604020202020204" pitchFamily="34" charset="0"/>
              <a:cs typeface="Arial" panose="020B0604020202020204" pitchFamily="34" charset="0"/>
            </a:endParaRPr>
          </a:p>
          <a:p>
            <a:r>
              <a:rPr lang="en-GB" sz="1400" b="1" dirty="0" smtClean="0">
                <a:latin typeface="Arial" panose="020B0604020202020204" pitchFamily="34" charset="0"/>
                <a:cs typeface="Arial" panose="020B0604020202020204" pitchFamily="34" charset="0"/>
              </a:rPr>
              <a:t>LHON </a:t>
            </a:r>
            <a:r>
              <a:rPr lang="en-GB" sz="1400" b="1" dirty="0">
                <a:latin typeface="Arial" panose="020B0604020202020204" pitchFamily="34" charset="0"/>
                <a:cs typeface="Arial" panose="020B0604020202020204" pitchFamily="34" charset="0"/>
              </a:rPr>
              <a:t>clinical development and management, </a:t>
            </a:r>
            <a:r>
              <a:rPr lang="en-GB" sz="1400" dirty="0" smtClean="0">
                <a:latin typeface="Arial" panose="020B0604020202020204" pitchFamily="34" charset="0"/>
                <a:cs typeface="Arial" panose="020B0604020202020204" pitchFamily="34" charset="0"/>
              </a:rPr>
              <a:t>by </a:t>
            </a:r>
            <a:r>
              <a:rPr lang="en-GB" sz="1400" dirty="0">
                <a:latin typeface="Arial" panose="020B0604020202020204" pitchFamily="34" charset="0"/>
                <a:cs typeface="Arial" panose="020B0604020202020204" pitchFamily="34" charset="0"/>
              </a:rPr>
              <a:t>Dr Xavier LLÒRIA, MD, LHON Medical Affairs Manager EU &amp; ROW at Santhera (15 </a:t>
            </a:r>
            <a:r>
              <a:rPr lang="en-GB" sz="1400" dirty="0" smtClean="0">
                <a:latin typeface="Arial" panose="020B0604020202020204" pitchFamily="34" charset="0"/>
                <a:cs typeface="Arial" panose="020B0604020202020204" pitchFamily="34" charset="0"/>
              </a:rPr>
              <a:t>minutes)</a:t>
            </a:r>
            <a:endParaRPr lang="de-CH" sz="1400" dirty="0">
              <a:latin typeface="Arial" panose="020B0604020202020204" pitchFamily="34" charset="0"/>
              <a:cs typeface="Arial" panose="020B0604020202020204" pitchFamily="34" charset="0"/>
            </a:endParaRPr>
          </a:p>
          <a:p>
            <a:r>
              <a:rPr lang="en-GB" sz="1400" b="1" dirty="0" smtClean="0">
                <a:latin typeface="Arial" panose="020B0604020202020204" pitchFamily="34" charset="0"/>
                <a:cs typeface="Arial" panose="020B0604020202020204" pitchFamily="34" charset="0"/>
              </a:rPr>
              <a:t>LHON </a:t>
            </a:r>
            <a:r>
              <a:rPr lang="en-GB" sz="1400" b="1" dirty="0">
                <a:latin typeface="Arial" panose="020B0604020202020204" pitchFamily="34" charset="0"/>
                <a:cs typeface="Arial" panose="020B0604020202020204" pitchFamily="34" charset="0"/>
              </a:rPr>
              <a:t>testimonials</a:t>
            </a:r>
            <a:r>
              <a:rPr lang="en-GB" sz="1400" dirty="0">
                <a:latin typeface="Arial" panose="020B0604020202020204" pitchFamily="34" charset="0"/>
                <a:cs typeface="Arial" panose="020B0604020202020204" pitchFamily="34" charset="0"/>
              </a:rPr>
              <a:t> (10 </a:t>
            </a:r>
            <a:r>
              <a:rPr lang="en-GB" sz="1400" dirty="0" smtClean="0">
                <a:latin typeface="Arial" panose="020B0604020202020204" pitchFamily="34" charset="0"/>
                <a:cs typeface="Arial" panose="020B0604020202020204" pitchFamily="34" charset="0"/>
              </a:rPr>
              <a:t>minutes/each)</a:t>
            </a:r>
            <a:endParaRPr lang="de-CH" sz="1400" dirty="0">
              <a:latin typeface="Arial" panose="020B0604020202020204" pitchFamily="34" charset="0"/>
              <a:cs typeface="Arial" panose="020B0604020202020204" pitchFamily="34" charset="0"/>
            </a:endParaRPr>
          </a:p>
          <a:p>
            <a:pPr lvl="1"/>
            <a:r>
              <a:rPr lang="en-GB" sz="1400" dirty="0" smtClean="0">
                <a:latin typeface="Arial" panose="020B0604020202020204" pitchFamily="34" charset="0"/>
                <a:cs typeface="Arial" panose="020B0604020202020204" pitchFamily="34" charset="0"/>
              </a:rPr>
              <a:t>By </a:t>
            </a:r>
            <a:r>
              <a:rPr lang="en-GB" sz="1400" dirty="0">
                <a:latin typeface="Arial" panose="020B0604020202020204" pitchFamily="34" charset="0"/>
                <a:cs typeface="Arial" panose="020B0604020202020204" pitchFamily="34" charset="0"/>
              </a:rPr>
              <a:t>Dr Ana VELOSA (LHON patient advocate Portugal, mother to a LHON </a:t>
            </a:r>
            <a:r>
              <a:rPr lang="en-GB" sz="1400" dirty="0" smtClean="0">
                <a:latin typeface="Arial" panose="020B0604020202020204" pitchFamily="34" charset="0"/>
                <a:cs typeface="Arial" panose="020B0604020202020204" pitchFamily="34" charset="0"/>
              </a:rPr>
              <a:t>patient)</a:t>
            </a:r>
            <a:endParaRPr lang="de-CH" sz="1400" dirty="0" smtClean="0">
              <a:latin typeface="Arial" panose="020B0604020202020204" pitchFamily="34" charset="0"/>
              <a:cs typeface="Arial" panose="020B0604020202020204" pitchFamily="34" charset="0"/>
            </a:endParaRPr>
          </a:p>
          <a:p>
            <a:pPr lvl="1"/>
            <a:r>
              <a:rPr lang="en-GB" sz="1400" dirty="0" smtClean="0">
                <a:latin typeface="Arial" panose="020B0604020202020204" pitchFamily="34" charset="0"/>
                <a:cs typeface="Arial" panose="020B0604020202020204" pitchFamily="34" charset="0"/>
              </a:rPr>
              <a:t>By </a:t>
            </a:r>
            <a:r>
              <a:rPr lang="en-GB" sz="1400" dirty="0">
                <a:latin typeface="Arial" panose="020B0604020202020204" pitchFamily="34" charset="0"/>
                <a:cs typeface="Arial" panose="020B0604020202020204" pitchFamily="34" charset="0"/>
              </a:rPr>
              <a:t>Gertrudis ABAD (ASANOL patient representative, mother to a LHON </a:t>
            </a:r>
            <a:r>
              <a:rPr lang="en-GB" sz="1400" dirty="0" smtClean="0">
                <a:latin typeface="Arial" panose="020B0604020202020204" pitchFamily="34" charset="0"/>
                <a:cs typeface="Arial" panose="020B0604020202020204" pitchFamily="34" charset="0"/>
              </a:rPr>
              <a:t>patient)</a:t>
            </a:r>
            <a:endParaRPr lang="de-CH" sz="1400" dirty="0" smtClean="0">
              <a:latin typeface="Arial" panose="020B0604020202020204" pitchFamily="34" charset="0"/>
              <a:cs typeface="Arial" panose="020B0604020202020204" pitchFamily="34" charset="0"/>
            </a:endParaRPr>
          </a:p>
          <a:p>
            <a:r>
              <a:rPr lang="en-GB" sz="1400" b="1" dirty="0" smtClean="0">
                <a:latin typeface="Arial" panose="020B0604020202020204" pitchFamily="34" charset="0"/>
                <a:cs typeface="Arial" panose="020B0604020202020204" pitchFamily="34" charset="0"/>
              </a:rPr>
              <a:t>Helping </a:t>
            </a:r>
            <a:r>
              <a:rPr lang="en-GB" sz="1400" b="1" dirty="0">
                <a:latin typeface="Arial" panose="020B0604020202020204" pitchFamily="34" charset="0"/>
                <a:cs typeface="Arial" panose="020B0604020202020204" pitchFamily="34" charset="0"/>
              </a:rPr>
              <a:t>EBU members identify and assist LHON patients, </a:t>
            </a:r>
            <a:r>
              <a:rPr lang="en-GB" sz="1400" dirty="0" smtClean="0">
                <a:latin typeface="Arial" panose="020B0604020202020204" pitchFamily="34" charset="0"/>
                <a:cs typeface="Arial" panose="020B0604020202020204" pitchFamily="34" charset="0"/>
              </a:rPr>
              <a:t>moderated </a:t>
            </a:r>
            <a:r>
              <a:rPr lang="en-GB" sz="1400" dirty="0">
                <a:latin typeface="Arial" panose="020B0604020202020204" pitchFamily="34" charset="0"/>
                <a:cs typeface="Arial" panose="020B0604020202020204" pitchFamily="34" charset="0"/>
              </a:rPr>
              <a:t>by Vanessa FERREIRA (10 </a:t>
            </a:r>
            <a:r>
              <a:rPr lang="en-GB" sz="1400" dirty="0" smtClean="0">
                <a:latin typeface="Arial" panose="020B0604020202020204" pitchFamily="34" charset="0"/>
                <a:cs typeface="Arial" panose="020B0604020202020204" pitchFamily="34" charset="0"/>
              </a:rPr>
              <a:t>minutes)</a:t>
            </a:r>
            <a:endParaRPr lang="de-CH" sz="1400" dirty="0">
              <a:latin typeface="Arial" panose="020B0604020202020204" pitchFamily="34" charset="0"/>
              <a:cs typeface="Arial" panose="020B0604020202020204" pitchFamily="34" charset="0"/>
            </a:endParaRPr>
          </a:p>
          <a:p>
            <a:pPr lvl="1"/>
            <a:r>
              <a:rPr lang="en-GB" sz="1400" dirty="0" smtClean="0">
                <a:latin typeface="Arial" panose="020B0604020202020204" pitchFamily="34" charset="0"/>
                <a:cs typeface="Arial" panose="020B0604020202020204" pitchFamily="34" charset="0"/>
              </a:rPr>
              <a:t>By </a:t>
            </a:r>
            <a:r>
              <a:rPr lang="en-GB" sz="1400" dirty="0">
                <a:latin typeface="Arial" panose="020B0604020202020204" pitchFamily="34" charset="0"/>
                <a:cs typeface="Arial" panose="020B0604020202020204" pitchFamily="34" charset="0"/>
              </a:rPr>
              <a:t>Ana VELOSA (LHON patient advocate Portugal, mother to LHON </a:t>
            </a:r>
            <a:r>
              <a:rPr lang="en-GB" sz="1400" dirty="0" smtClean="0">
                <a:latin typeface="Arial" panose="020B0604020202020204" pitchFamily="34" charset="0"/>
                <a:cs typeface="Arial" panose="020B0604020202020204" pitchFamily="34" charset="0"/>
              </a:rPr>
              <a:t>patient)</a:t>
            </a:r>
            <a:endParaRPr lang="de-CH" sz="1400" dirty="0" smtClean="0">
              <a:latin typeface="Arial" panose="020B0604020202020204" pitchFamily="34" charset="0"/>
              <a:cs typeface="Arial" panose="020B0604020202020204" pitchFamily="34" charset="0"/>
            </a:endParaRPr>
          </a:p>
          <a:p>
            <a:pPr lvl="1"/>
            <a:r>
              <a:rPr lang="en-GB" sz="1400" dirty="0" smtClean="0">
                <a:latin typeface="Arial" panose="020B0604020202020204" pitchFamily="34" charset="0"/>
                <a:cs typeface="Arial" panose="020B0604020202020204" pitchFamily="34" charset="0"/>
              </a:rPr>
              <a:t>By </a:t>
            </a:r>
            <a:r>
              <a:rPr lang="en-GB" sz="1400" dirty="0">
                <a:latin typeface="Arial" panose="020B0604020202020204" pitchFamily="34" charset="0"/>
                <a:cs typeface="Arial" panose="020B0604020202020204" pitchFamily="34" charset="0"/>
              </a:rPr>
              <a:t>Gertrudis ABAD (ASANOL patient representative, mother to a LHON </a:t>
            </a:r>
            <a:r>
              <a:rPr lang="en-GB" sz="1400" dirty="0" smtClean="0">
                <a:latin typeface="Arial" panose="020B0604020202020204" pitchFamily="34" charset="0"/>
                <a:cs typeface="Arial" panose="020B0604020202020204" pitchFamily="34" charset="0"/>
              </a:rPr>
              <a:t>patient)</a:t>
            </a:r>
            <a:endParaRPr lang="de-CH" sz="1400" dirty="0" smtClean="0">
              <a:latin typeface="Arial" panose="020B0604020202020204" pitchFamily="34" charset="0"/>
              <a:cs typeface="Arial" panose="020B0604020202020204" pitchFamily="34" charset="0"/>
            </a:endParaRPr>
          </a:p>
          <a:p>
            <a:r>
              <a:rPr lang="en-GB" sz="1400" b="1" dirty="0" smtClean="0">
                <a:latin typeface="Arial" panose="020B0604020202020204" pitchFamily="34" charset="0"/>
                <a:cs typeface="Arial" panose="020B0604020202020204" pitchFamily="34" charset="0"/>
              </a:rPr>
              <a:t>Q&amp;A</a:t>
            </a:r>
            <a:r>
              <a:rPr lang="en-GB" sz="1400" dirty="0" smtClean="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(20 minutes) (all together) </a:t>
            </a:r>
            <a:endParaRPr lang="de-CH" sz="1400" dirty="0" smtClean="0">
              <a:latin typeface="Arial" panose="020B0604020202020204" pitchFamily="34" charset="0"/>
              <a:cs typeface="Arial" panose="020B0604020202020204" pitchFamily="34" charset="0"/>
            </a:endParaRPr>
          </a:p>
          <a:p>
            <a:r>
              <a:rPr lang="en-GB" sz="1400" b="1" dirty="0" smtClean="0">
                <a:latin typeface="Arial" panose="020B0604020202020204" pitchFamily="34" charset="0"/>
                <a:cs typeface="Arial" panose="020B0604020202020204" pitchFamily="34" charset="0"/>
              </a:rPr>
              <a:t>Closing </a:t>
            </a:r>
            <a:r>
              <a:rPr lang="en-GB" sz="1400" b="1" dirty="0">
                <a:latin typeface="Arial" panose="020B0604020202020204" pitchFamily="34" charset="0"/>
                <a:cs typeface="Arial" panose="020B0604020202020204" pitchFamily="34" charset="0"/>
              </a:rPr>
              <a:t>remarks</a:t>
            </a:r>
            <a:r>
              <a:rPr lang="en-GB" sz="1400" dirty="0">
                <a:latin typeface="Arial" panose="020B0604020202020204" pitchFamily="34" charset="0"/>
                <a:cs typeface="Arial" panose="020B0604020202020204" pitchFamily="34" charset="0"/>
              </a:rPr>
              <a:t> (5 minutes) (all together)</a:t>
            </a:r>
            <a:endParaRPr lang="de-CH" sz="1400" dirty="0">
              <a:latin typeface="Arial" panose="020B0604020202020204" pitchFamily="34" charset="0"/>
              <a:cs typeface="Arial" panose="020B0604020202020204" pitchFamily="34" charset="0"/>
            </a:endParaRPr>
          </a:p>
          <a:p>
            <a:endParaRPr lang="de-CH" sz="1400" dirty="0">
              <a:latin typeface="Arial" panose="020B0604020202020204" pitchFamily="34" charset="0"/>
              <a:cs typeface="Arial" panose="020B0604020202020204" pitchFamily="34" charset="0"/>
            </a:endParaRPr>
          </a:p>
        </p:txBody>
      </p:sp>
      <p:sp>
        <p:nvSpPr>
          <p:cNvPr id="4" name="Rectangle 3"/>
          <p:cNvSpPr/>
          <p:nvPr/>
        </p:nvSpPr>
        <p:spPr>
          <a:xfrm>
            <a:off x="348344" y="2688798"/>
            <a:ext cx="8469086" cy="772860"/>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2594318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sz="4000" b="1" dirty="0" err="1" smtClean="0">
                <a:latin typeface="Arial" panose="020B0604020202020204" pitchFamily="34" charset="0"/>
                <a:cs typeface="Arial" panose="020B0604020202020204" pitchFamily="34" charset="0"/>
              </a:rPr>
              <a:t>Speakers</a:t>
            </a:r>
            <a:r>
              <a:rPr lang="es-ES" sz="4000" b="1" dirty="0" smtClean="0">
                <a:latin typeface="Arial" panose="020B0604020202020204" pitchFamily="34" charset="0"/>
                <a:cs typeface="Arial" panose="020B0604020202020204" pitchFamily="34" charset="0"/>
              </a:rPr>
              <a:t> and </a:t>
            </a:r>
            <a:r>
              <a:rPr lang="es-ES" sz="4000" b="1" dirty="0" err="1" smtClean="0">
                <a:latin typeface="Arial" panose="020B0604020202020204" pitchFamily="34" charset="0"/>
                <a:cs typeface="Arial" panose="020B0604020202020204" pitchFamily="34" charset="0"/>
              </a:rPr>
              <a:t>moderators</a:t>
            </a:r>
            <a:endParaRPr lang="de-CH" sz="4000" dirty="0"/>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4050532" y="1682746"/>
            <a:ext cx="1238885" cy="1417047"/>
          </a:xfrm>
          <a:prstGeom prst="rect">
            <a:avLst/>
          </a:prstGeom>
        </p:spPr>
      </p:pic>
      <p:pic>
        <p:nvPicPr>
          <p:cNvPr id="2050" name="Picture 2" descr="C:\Users\ferreirav\Desktop\Vanessa Ferreira.JPG"/>
          <p:cNvPicPr>
            <a:picLocks noChangeAspect="1" noChangeArrowheads="1"/>
          </p:cNvPicPr>
          <p:nvPr/>
        </p:nvPicPr>
        <p:blipFill rotWithShape="1">
          <a:blip r:embed="rId3">
            <a:extLst>
              <a:ext uri="{28A0092B-C50C-407E-A947-70E740481C1C}">
                <a14:useLocalDpi xmlns:a14="http://schemas.microsoft.com/office/drawing/2010/main" val="0"/>
              </a:ext>
            </a:extLst>
          </a:blip>
          <a:srcRect l="11348" r="15993" b="18037"/>
          <a:stretch/>
        </p:blipFill>
        <p:spPr bwMode="auto">
          <a:xfrm>
            <a:off x="284500" y="1682749"/>
            <a:ext cx="1317625" cy="141704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ferreirav\AppData\Local\Microsoft\Windows\Temporary Internet Files\Content.Outlook\I3ILJBTR\IMG_0131 (2).JPG"/>
          <p:cNvPicPr>
            <a:picLocks noChangeAspect="1" noChangeArrowheads="1"/>
          </p:cNvPicPr>
          <p:nvPr/>
        </p:nvPicPr>
        <p:blipFill rotWithShape="1">
          <a:blip r:embed="rId4">
            <a:extLst>
              <a:ext uri="{28A0092B-C50C-407E-A947-70E740481C1C}">
                <a14:useLocalDpi xmlns:a14="http://schemas.microsoft.com/office/drawing/2010/main" val="0"/>
              </a:ext>
            </a:extLst>
          </a:blip>
          <a:srcRect l="18481" t="15062" r="4306"/>
          <a:stretch/>
        </p:blipFill>
        <p:spPr bwMode="auto">
          <a:xfrm>
            <a:off x="5807076" y="1657391"/>
            <a:ext cx="1244600" cy="14170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ferreirav\AppData\Local\Microsoft\Windows\Temporary Internet Files\Content.Outlook\I3ILJBTR\picturemessage_juwaxckp.xy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0391" y="1682750"/>
            <a:ext cx="1376251" cy="141704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05914" y="1682745"/>
            <a:ext cx="1168400" cy="1417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978785" y="3178629"/>
            <a:ext cx="1659462" cy="830997"/>
          </a:xfrm>
          <a:prstGeom prst="rect">
            <a:avLst/>
          </a:prstGeom>
        </p:spPr>
        <p:txBody>
          <a:bodyPr wrap="square">
            <a:spAutoFit/>
          </a:bodyPr>
          <a:lstStyle/>
          <a:p>
            <a:pPr algn="ctr"/>
            <a:r>
              <a:rPr lang="en-GB" sz="1600" b="1" dirty="0" err="1" smtClean="0">
                <a:latin typeface="Arial" panose="020B0604020202020204" pitchFamily="34" charset="0"/>
                <a:cs typeface="Arial" panose="020B0604020202020204" pitchFamily="34" charset="0"/>
              </a:rPr>
              <a:t>Mokrane</a:t>
            </a:r>
            <a:r>
              <a:rPr lang="en-GB" sz="1600" b="1" dirty="0" smtClean="0">
                <a:latin typeface="Arial" panose="020B0604020202020204" pitchFamily="34" charset="0"/>
                <a:cs typeface="Arial" panose="020B0604020202020204" pitchFamily="34" charset="0"/>
              </a:rPr>
              <a:t> </a:t>
            </a:r>
          </a:p>
          <a:p>
            <a:pPr algn="ctr"/>
            <a:r>
              <a:rPr lang="en-GB" sz="1600" b="1" dirty="0" smtClean="0">
                <a:latin typeface="Arial" panose="020B0604020202020204" pitchFamily="34" charset="0"/>
                <a:cs typeface="Arial" panose="020B0604020202020204" pitchFamily="34" charset="0"/>
              </a:rPr>
              <a:t>BOUSSAID</a:t>
            </a:r>
          </a:p>
          <a:p>
            <a:pPr algn="ctr"/>
            <a:r>
              <a:rPr lang="en-GB" sz="1600" b="1" dirty="0" smtClean="0">
                <a:latin typeface="Arial" panose="020B0604020202020204" pitchFamily="34" charset="0"/>
                <a:cs typeface="Arial" panose="020B0604020202020204" pitchFamily="34" charset="0"/>
              </a:rPr>
              <a:t>EBU </a:t>
            </a:r>
          </a:p>
        </p:txBody>
      </p:sp>
      <p:sp>
        <p:nvSpPr>
          <p:cNvPr id="5" name="Rectangle 4"/>
          <p:cNvSpPr/>
          <p:nvPr/>
        </p:nvSpPr>
        <p:spPr>
          <a:xfrm>
            <a:off x="290262" y="3178629"/>
            <a:ext cx="1229824" cy="830997"/>
          </a:xfrm>
          <a:prstGeom prst="rect">
            <a:avLst/>
          </a:prstGeom>
        </p:spPr>
        <p:txBody>
          <a:bodyPr wrap="none">
            <a:spAutoFit/>
          </a:bodyPr>
          <a:lstStyle/>
          <a:p>
            <a:pPr algn="ctr"/>
            <a:r>
              <a:rPr lang="en-GB" sz="1600" b="1" dirty="0">
                <a:latin typeface="Arial" panose="020B0604020202020204" pitchFamily="34" charset="0"/>
                <a:cs typeface="Arial" panose="020B0604020202020204" pitchFamily="34" charset="0"/>
              </a:rPr>
              <a:t>Vanessa </a:t>
            </a:r>
            <a:endParaRPr lang="en-GB" sz="1600" b="1" dirty="0" smtClean="0">
              <a:latin typeface="Arial" panose="020B0604020202020204" pitchFamily="34" charset="0"/>
              <a:cs typeface="Arial" panose="020B0604020202020204" pitchFamily="34" charset="0"/>
            </a:endParaRPr>
          </a:p>
          <a:p>
            <a:pPr algn="ctr"/>
            <a:r>
              <a:rPr lang="en-GB" sz="1600" b="1" dirty="0" smtClean="0">
                <a:latin typeface="Arial" panose="020B0604020202020204" pitchFamily="34" charset="0"/>
                <a:cs typeface="Arial" panose="020B0604020202020204" pitchFamily="34" charset="0"/>
              </a:rPr>
              <a:t>FERREIRA</a:t>
            </a:r>
          </a:p>
          <a:p>
            <a:pPr algn="ctr"/>
            <a:r>
              <a:rPr lang="en-GB" sz="1600" b="1" dirty="0" smtClean="0">
                <a:latin typeface="Arial" panose="020B0604020202020204" pitchFamily="34" charset="0"/>
                <a:cs typeface="Arial" panose="020B0604020202020204" pitchFamily="34" charset="0"/>
              </a:rPr>
              <a:t>Santhera</a:t>
            </a:r>
            <a:endParaRPr lang="de-CH" sz="1600" b="1" dirty="0">
              <a:latin typeface="Arial" panose="020B0604020202020204" pitchFamily="34" charset="0"/>
              <a:cs typeface="Arial" panose="020B0604020202020204" pitchFamily="34" charset="0"/>
            </a:endParaRPr>
          </a:p>
        </p:txBody>
      </p:sp>
      <p:sp>
        <p:nvSpPr>
          <p:cNvPr id="6" name="Rectangle 5"/>
          <p:cNvSpPr/>
          <p:nvPr/>
        </p:nvSpPr>
        <p:spPr>
          <a:xfrm>
            <a:off x="4139220" y="3178629"/>
            <a:ext cx="1061509" cy="830997"/>
          </a:xfrm>
          <a:prstGeom prst="rect">
            <a:avLst/>
          </a:prstGeom>
        </p:spPr>
        <p:txBody>
          <a:bodyPr wrap="none">
            <a:spAutoFit/>
          </a:bodyPr>
          <a:lstStyle/>
          <a:p>
            <a:pPr algn="ctr"/>
            <a:r>
              <a:rPr lang="en-GB" sz="1600" b="1" dirty="0">
                <a:latin typeface="Arial" panose="020B0604020202020204" pitchFamily="34" charset="0"/>
                <a:cs typeface="Arial" panose="020B0604020202020204" pitchFamily="34" charset="0"/>
              </a:rPr>
              <a:t>Xavier </a:t>
            </a:r>
            <a:endParaRPr lang="en-GB" sz="1600" b="1" dirty="0" smtClean="0">
              <a:latin typeface="Arial" panose="020B0604020202020204" pitchFamily="34" charset="0"/>
              <a:cs typeface="Arial" panose="020B0604020202020204" pitchFamily="34" charset="0"/>
            </a:endParaRPr>
          </a:p>
          <a:p>
            <a:pPr algn="ctr"/>
            <a:r>
              <a:rPr lang="en-GB" sz="1600" b="1" dirty="0" smtClean="0">
                <a:latin typeface="Arial" panose="020B0604020202020204" pitchFamily="34" charset="0"/>
                <a:cs typeface="Arial" panose="020B0604020202020204" pitchFamily="34" charset="0"/>
              </a:rPr>
              <a:t>LLÒRIA</a:t>
            </a:r>
          </a:p>
          <a:p>
            <a:pPr algn="ctr"/>
            <a:r>
              <a:rPr lang="en-GB" sz="1600" b="1" dirty="0">
                <a:latin typeface="Arial" panose="020B0604020202020204" pitchFamily="34" charset="0"/>
                <a:cs typeface="Arial" panose="020B0604020202020204" pitchFamily="34" charset="0"/>
              </a:rPr>
              <a:t>Santhera</a:t>
            </a:r>
            <a:endParaRPr lang="de-CH" sz="1600" b="1" dirty="0">
              <a:latin typeface="Arial" panose="020B0604020202020204" pitchFamily="34" charset="0"/>
              <a:cs typeface="Arial" panose="020B0604020202020204" pitchFamily="34" charset="0"/>
            </a:endParaRPr>
          </a:p>
        </p:txBody>
      </p:sp>
      <p:sp>
        <p:nvSpPr>
          <p:cNvPr id="11" name="Rectangle 10"/>
          <p:cNvSpPr/>
          <p:nvPr/>
        </p:nvSpPr>
        <p:spPr>
          <a:xfrm>
            <a:off x="7299861" y="3178628"/>
            <a:ext cx="1380507" cy="830997"/>
          </a:xfrm>
          <a:prstGeom prst="rect">
            <a:avLst/>
          </a:prstGeom>
        </p:spPr>
        <p:txBody>
          <a:bodyPr wrap="none">
            <a:spAutoFit/>
          </a:bodyPr>
          <a:lstStyle/>
          <a:p>
            <a:pPr algn="ctr"/>
            <a:r>
              <a:rPr lang="en-GB" sz="1600" b="1" dirty="0" smtClean="0">
                <a:latin typeface="Arial" panose="020B0604020202020204" pitchFamily="34" charset="0"/>
                <a:cs typeface="Arial" panose="020B0604020202020204" pitchFamily="34" charset="0"/>
              </a:rPr>
              <a:t>Gertrudis </a:t>
            </a:r>
          </a:p>
          <a:p>
            <a:pPr algn="ctr"/>
            <a:r>
              <a:rPr lang="en-GB" sz="1600" b="1" dirty="0" smtClean="0">
                <a:latin typeface="Arial" panose="020B0604020202020204" pitchFamily="34" charset="0"/>
                <a:cs typeface="Arial" panose="020B0604020202020204" pitchFamily="34" charset="0"/>
              </a:rPr>
              <a:t>ABAD</a:t>
            </a:r>
          </a:p>
          <a:p>
            <a:pPr algn="ctr"/>
            <a:r>
              <a:rPr lang="en-GB" sz="1600" b="1" dirty="0" smtClean="0">
                <a:latin typeface="Arial" panose="020B0604020202020204" pitchFamily="34" charset="0"/>
                <a:cs typeface="Arial" panose="020B0604020202020204" pitchFamily="34" charset="0"/>
              </a:rPr>
              <a:t>LHON Spain</a:t>
            </a:r>
            <a:endParaRPr lang="de-CH" sz="1600" b="1" dirty="0">
              <a:latin typeface="Arial" panose="020B0604020202020204" pitchFamily="34" charset="0"/>
              <a:cs typeface="Arial" panose="020B0604020202020204" pitchFamily="34" charset="0"/>
            </a:endParaRPr>
          </a:p>
        </p:txBody>
      </p:sp>
      <p:sp>
        <p:nvSpPr>
          <p:cNvPr id="12" name="Rectangle 11"/>
          <p:cNvSpPr/>
          <p:nvPr/>
        </p:nvSpPr>
        <p:spPr>
          <a:xfrm>
            <a:off x="5602068" y="3153272"/>
            <a:ext cx="1654620" cy="830997"/>
          </a:xfrm>
          <a:prstGeom prst="rect">
            <a:avLst/>
          </a:prstGeom>
        </p:spPr>
        <p:txBody>
          <a:bodyPr wrap="none">
            <a:spAutoFit/>
          </a:bodyPr>
          <a:lstStyle/>
          <a:p>
            <a:pPr algn="ctr"/>
            <a:r>
              <a:rPr lang="en-GB" sz="1600" b="1" dirty="0" smtClean="0">
                <a:latin typeface="Arial" panose="020B0604020202020204" pitchFamily="34" charset="0"/>
                <a:cs typeface="Arial" panose="020B0604020202020204" pitchFamily="34" charset="0"/>
              </a:rPr>
              <a:t>Ana </a:t>
            </a:r>
          </a:p>
          <a:p>
            <a:pPr algn="ctr"/>
            <a:r>
              <a:rPr lang="en-GB" sz="1600" b="1" dirty="0" smtClean="0">
                <a:latin typeface="Arial" panose="020B0604020202020204" pitchFamily="34" charset="0"/>
                <a:cs typeface="Arial" panose="020B0604020202020204" pitchFamily="34" charset="0"/>
              </a:rPr>
              <a:t>VELOSA</a:t>
            </a:r>
          </a:p>
          <a:p>
            <a:pPr algn="ctr"/>
            <a:r>
              <a:rPr lang="en-GB" sz="1600" b="1" dirty="0" smtClean="0">
                <a:latin typeface="Arial" panose="020B0604020202020204" pitchFamily="34" charset="0"/>
                <a:cs typeface="Arial" panose="020B0604020202020204" pitchFamily="34" charset="0"/>
              </a:rPr>
              <a:t>LHON Portugal</a:t>
            </a:r>
            <a:endParaRPr lang="de-CH" sz="1600" b="1" dirty="0">
              <a:latin typeface="Arial" panose="020B0604020202020204" pitchFamily="34" charset="0"/>
              <a:cs typeface="Arial" panose="020B0604020202020204" pitchFamily="34" charset="0"/>
            </a:endParaRPr>
          </a:p>
        </p:txBody>
      </p:sp>
      <p:sp>
        <p:nvSpPr>
          <p:cNvPr id="15" name="Rectangle 14"/>
          <p:cNvSpPr/>
          <p:nvPr/>
        </p:nvSpPr>
        <p:spPr>
          <a:xfrm>
            <a:off x="5497330" y="1524000"/>
            <a:ext cx="1796143" cy="2427514"/>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40505938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err="1">
                <a:latin typeface="Arial" panose="020B0604020202020204" pitchFamily="34" charset="0"/>
                <a:cs typeface="Arial" panose="020B0604020202020204" pitchFamily="34" charset="0"/>
              </a:rPr>
              <a:t>Topics</a:t>
            </a:r>
            <a:r>
              <a:rPr lang="es-ES" b="1" dirty="0">
                <a:latin typeface="Arial" panose="020B0604020202020204" pitchFamily="34" charset="0"/>
                <a:cs typeface="Arial" panose="020B0604020202020204" pitchFamily="34" charset="0"/>
              </a:rPr>
              <a:t> </a:t>
            </a:r>
            <a:r>
              <a:rPr lang="es-ES" b="1" dirty="0" err="1">
                <a:latin typeface="Arial" panose="020B0604020202020204" pitchFamily="34" charset="0"/>
                <a:cs typeface="Arial" panose="020B0604020202020204" pitchFamily="34" charset="0"/>
              </a:rPr>
              <a:t>that</a:t>
            </a:r>
            <a:r>
              <a:rPr lang="es-ES" b="1" dirty="0">
                <a:latin typeface="Arial" panose="020B0604020202020204" pitchFamily="34" charset="0"/>
                <a:cs typeface="Arial" panose="020B0604020202020204" pitchFamily="34" charset="0"/>
              </a:rPr>
              <a:t> </a:t>
            </a:r>
            <a:r>
              <a:rPr lang="es-ES" b="1" dirty="0" err="1">
                <a:latin typeface="Arial" panose="020B0604020202020204" pitchFamily="34" charset="0"/>
                <a:cs typeface="Arial" panose="020B0604020202020204" pitchFamily="34" charset="0"/>
              </a:rPr>
              <a:t>will</a:t>
            </a:r>
            <a:r>
              <a:rPr lang="es-ES" b="1" dirty="0">
                <a:latin typeface="Arial" panose="020B0604020202020204" pitchFamily="34" charset="0"/>
                <a:cs typeface="Arial" panose="020B0604020202020204" pitchFamily="34" charset="0"/>
              </a:rPr>
              <a:t> be </a:t>
            </a:r>
            <a:r>
              <a:rPr lang="es-ES" b="1" dirty="0" err="1">
                <a:latin typeface="Arial" panose="020B0604020202020204" pitchFamily="34" charset="0"/>
                <a:cs typeface="Arial" panose="020B0604020202020204" pitchFamily="34" charset="0"/>
              </a:rPr>
              <a:t>addressed</a:t>
            </a:r>
            <a:endParaRPr lang="de-CH" dirty="0"/>
          </a:p>
        </p:txBody>
      </p:sp>
      <p:sp>
        <p:nvSpPr>
          <p:cNvPr id="3" name="Content Placeholder 2"/>
          <p:cNvSpPr>
            <a:spLocks noGrp="1"/>
          </p:cNvSpPr>
          <p:nvPr>
            <p:ph idx="1"/>
          </p:nvPr>
        </p:nvSpPr>
        <p:spPr/>
        <p:txBody>
          <a:bodyPr/>
          <a:lstStyle/>
          <a:p>
            <a:r>
              <a:rPr lang="es-ES" dirty="0" err="1" smtClean="0">
                <a:latin typeface="Arial" panose="020B0604020202020204" pitchFamily="34" charset="0"/>
                <a:cs typeface="Arial" panose="020B0604020202020204" pitchFamily="34" charset="0"/>
              </a:rPr>
              <a:t>From</a:t>
            </a:r>
            <a:r>
              <a:rPr lang="es-ES" dirty="0" smtClean="0">
                <a:latin typeface="Arial" panose="020B0604020202020204" pitchFamily="34" charset="0"/>
                <a:cs typeface="Arial" panose="020B0604020202020204" pitchFamily="34" charset="0"/>
              </a:rPr>
              <a:t> </a:t>
            </a:r>
            <a:r>
              <a:rPr lang="es-ES" dirty="0" err="1" smtClean="0">
                <a:latin typeface="Arial" panose="020B0604020202020204" pitchFamily="34" charset="0"/>
                <a:cs typeface="Arial" panose="020B0604020202020204" pitchFamily="34" charset="0"/>
              </a:rPr>
              <a:t>the</a:t>
            </a:r>
            <a:r>
              <a:rPr lang="es-ES" dirty="0" smtClean="0">
                <a:latin typeface="Arial" panose="020B0604020202020204" pitchFamily="34" charset="0"/>
                <a:cs typeface="Arial" panose="020B0604020202020204" pitchFamily="34" charset="0"/>
              </a:rPr>
              <a:t> </a:t>
            </a:r>
            <a:r>
              <a:rPr lang="es-ES" dirty="0" err="1" smtClean="0">
                <a:latin typeface="Arial" panose="020B0604020202020204" pitchFamily="34" charset="0"/>
                <a:cs typeface="Arial" panose="020B0604020202020204" pitchFamily="34" charset="0"/>
              </a:rPr>
              <a:t>first</a:t>
            </a:r>
            <a:r>
              <a:rPr lang="es-ES" dirty="0" smtClean="0">
                <a:latin typeface="Arial" panose="020B0604020202020204" pitchFamily="34" charset="0"/>
                <a:cs typeface="Arial" panose="020B0604020202020204" pitchFamily="34" charset="0"/>
              </a:rPr>
              <a:t> </a:t>
            </a:r>
            <a:r>
              <a:rPr lang="es-ES" dirty="0" err="1" smtClean="0">
                <a:latin typeface="Arial" panose="020B0604020202020204" pitchFamily="34" charset="0"/>
                <a:cs typeface="Arial" panose="020B0604020202020204" pitchFamily="34" charset="0"/>
              </a:rPr>
              <a:t>symptoms</a:t>
            </a:r>
            <a:r>
              <a:rPr lang="es-ES" dirty="0" smtClean="0">
                <a:latin typeface="Arial" panose="020B0604020202020204" pitchFamily="34" charset="0"/>
                <a:cs typeface="Arial" panose="020B0604020202020204" pitchFamily="34" charset="0"/>
              </a:rPr>
              <a:t> to </a:t>
            </a:r>
            <a:r>
              <a:rPr lang="es-ES" dirty="0" err="1" smtClean="0">
                <a:latin typeface="Arial" panose="020B0604020202020204" pitchFamily="34" charset="0"/>
                <a:cs typeface="Arial" panose="020B0604020202020204" pitchFamily="34" charset="0"/>
              </a:rPr>
              <a:t>definitive</a:t>
            </a:r>
            <a:r>
              <a:rPr lang="es-ES" dirty="0" smtClean="0">
                <a:latin typeface="Arial" panose="020B0604020202020204" pitchFamily="34" charset="0"/>
                <a:cs typeface="Arial" panose="020B0604020202020204" pitchFamily="34" charset="0"/>
              </a:rPr>
              <a:t> diagnosis</a:t>
            </a:r>
          </a:p>
          <a:p>
            <a:r>
              <a:rPr lang="es-ES" dirty="0" err="1" smtClean="0">
                <a:latin typeface="Arial" panose="020B0604020202020204" pitchFamily="34" charset="0"/>
                <a:cs typeface="Arial" panose="020B0604020202020204" pitchFamily="34" charset="0"/>
              </a:rPr>
              <a:t>Coping</a:t>
            </a:r>
            <a:r>
              <a:rPr lang="es-ES" dirty="0" smtClean="0">
                <a:latin typeface="Arial" panose="020B0604020202020204" pitchFamily="34" charset="0"/>
                <a:cs typeface="Arial" panose="020B0604020202020204" pitchFamily="34" charset="0"/>
              </a:rPr>
              <a:t> </a:t>
            </a:r>
            <a:r>
              <a:rPr lang="es-ES" dirty="0" err="1" smtClean="0">
                <a:latin typeface="Arial" panose="020B0604020202020204" pitchFamily="34" charset="0"/>
                <a:cs typeface="Arial" panose="020B0604020202020204" pitchFamily="34" charset="0"/>
              </a:rPr>
              <a:t>with</a:t>
            </a:r>
            <a:r>
              <a:rPr lang="es-ES" dirty="0" smtClean="0">
                <a:latin typeface="Arial" panose="020B0604020202020204" pitchFamily="34" charset="0"/>
                <a:cs typeface="Arial" panose="020B0604020202020204" pitchFamily="34" charset="0"/>
              </a:rPr>
              <a:t> LHON diagnosis </a:t>
            </a:r>
          </a:p>
          <a:p>
            <a:r>
              <a:rPr lang="es-ES" dirty="0" err="1" smtClean="0">
                <a:latin typeface="Arial" panose="020B0604020202020204" pitchFamily="34" charset="0"/>
                <a:cs typeface="Arial" panose="020B0604020202020204" pitchFamily="34" charset="0"/>
              </a:rPr>
              <a:t>Advices</a:t>
            </a:r>
            <a:r>
              <a:rPr lang="es-ES" dirty="0" smtClean="0">
                <a:latin typeface="Arial" panose="020B0604020202020204" pitchFamily="34" charset="0"/>
                <a:cs typeface="Arial" panose="020B0604020202020204" pitchFamily="34" charset="0"/>
              </a:rPr>
              <a:t> </a:t>
            </a:r>
            <a:r>
              <a:rPr lang="es-ES" dirty="0" err="1" smtClean="0">
                <a:latin typeface="Arial" panose="020B0604020202020204" pitchFamily="34" charset="0"/>
                <a:cs typeface="Arial" panose="020B0604020202020204" pitchFamily="34" charset="0"/>
              </a:rPr>
              <a:t>for</a:t>
            </a:r>
            <a:r>
              <a:rPr lang="es-ES" dirty="0" smtClean="0">
                <a:latin typeface="Arial" panose="020B0604020202020204" pitchFamily="34" charset="0"/>
                <a:cs typeface="Arial" panose="020B0604020202020204" pitchFamily="34" charset="0"/>
              </a:rPr>
              <a:t> </a:t>
            </a:r>
            <a:r>
              <a:rPr lang="es-ES" dirty="0" err="1" smtClean="0">
                <a:latin typeface="Arial" panose="020B0604020202020204" pitchFamily="34" charset="0"/>
                <a:cs typeface="Arial" panose="020B0604020202020204" pitchFamily="34" charset="0"/>
              </a:rPr>
              <a:t>other</a:t>
            </a:r>
            <a:r>
              <a:rPr lang="es-ES" dirty="0" smtClean="0">
                <a:latin typeface="Arial" panose="020B0604020202020204" pitchFamily="34" charset="0"/>
                <a:cs typeface="Arial" panose="020B0604020202020204" pitchFamily="34" charset="0"/>
              </a:rPr>
              <a:t> </a:t>
            </a:r>
            <a:r>
              <a:rPr lang="es-ES" dirty="0" err="1" smtClean="0">
                <a:latin typeface="Arial" panose="020B0604020202020204" pitchFamily="34" charset="0"/>
                <a:cs typeface="Arial" panose="020B0604020202020204" pitchFamily="34" charset="0"/>
              </a:rPr>
              <a:t>patients</a:t>
            </a:r>
            <a:r>
              <a:rPr lang="es-ES" dirty="0">
                <a:latin typeface="Arial" panose="020B0604020202020204" pitchFamily="34" charset="0"/>
                <a:cs typeface="Arial" panose="020B0604020202020204" pitchFamily="34" charset="0"/>
              </a:rPr>
              <a:t> </a:t>
            </a:r>
            <a:r>
              <a:rPr lang="es-ES" dirty="0" smtClean="0">
                <a:latin typeface="Arial" panose="020B0604020202020204" pitchFamily="34" charset="0"/>
                <a:cs typeface="Arial" panose="020B0604020202020204" pitchFamily="34" charset="0"/>
              </a:rPr>
              <a:t>and </a:t>
            </a:r>
            <a:r>
              <a:rPr lang="es-ES" dirty="0" err="1" smtClean="0">
                <a:latin typeface="Arial" panose="020B0604020202020204" pitchFamily="34" charset="0"/>
                <a:cs typeface="Arial" panose="020B0604020202020204" pitchFamily="34" charset="0"/>
              </a:rPr>
              <a:t>families</a:t>
            </a:r>
            <a:endParaRPr lang="es-ES" dirty="0" smtClean="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C</a:t>
            </a:r>
            <a:r>
              <a:rPr lang="en-GB" dirty="0" smtClean="0">
                <a:latin typeface="Arial" panose="020B0604020202020204" pitchFamily="34" charset="0"/>
                <a:cs typeface="Arial" panose="020B0604020202020204" pitchFamily="34" charset="0"/>
              </a:rPr>
              <a:t>hallenges in </a:t>
            </a:r>
            <a:r>
              <a:rPr lang="en-GB" dirty="0">
                <a:latin typeface="Arial" panose="020B0604020202020204" pitchFamily="34" charset="0"/>
                <a:cs typeface="Arial" panose="020B0604020202020204" pitchFamily="34" charset="0"/>
              </a:rPr>
              <a:t>dealing with LHON in </a:t>
            </a:r>
            <a:r>
              <a:rPr lang="en-GB" dirty="0" smtClean="0">
                <a:latin typeface="Arial" panose="020B0604020202020204" pitchFamily="34" charset="0"/>
                <a:cs typeface="Arial" panose="020B0604020202020204" pitchFamily="34" charset="0"/>
              </a:rPr>
              <a:t>Portugal and possible solutions</a:t>
            </a:r>
            <a:endParaRPr lang="de-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347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sz="4000" b="1" dirty="0" err="1" smtClean="0">
                <a:latin typeface="Arial" panose="020B0604020202020204" pitchFamily="34" charset="0"/>
                <a:cs typeface="Arial" panose="020B0604020202020204" pitchFamily="34" charset="0"/>
              </a:rPr>
              <a:t>Speakers</a:t>
            </a:r>
            <a:r>
              <a:rPr lang="es-ES" sz="4000" b="1" dirty="0" smtClean="0">
                <a:latin typeface="Arial" panose="020B0604020202020204" pitchFamily="34" charset="0"/>
                <a:cs typeface="Arial" panose="020B0604020202020204" pitchFamily="34" charset="0"/>
              </a:rPr>
              <a:t> and </a:t>
            </a:r>
            <a:r>
              <a:rPr lang="es-ES" sz="4000" b="1" dirty="0" err="1" smtClean="0">
                <a:latin typeface="Arial" panose="020B0604020202020204" pitchFamily="34" charset="0"/>
                <a:cs typeface="Arial" panose="020B0604020202020204" pitchFamily="34" charset="0"/>
              </a:rPr>
              <a:t>moderators</a:t>
            </a:r>
            <a:endParaRPr lang="de-CH" sz="4000" dirty="0"/>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4050532" y="1682746"/>
            <a:ext cx="1238885" cy="1417047"/>
          </a:xfrm>
          <a:prstGeom prst="rect">
            <a:avLst/>
          </a:prstGeom>
        </p:spPr>
      </p:pic>
      <p:pic>
        <p:nvPicPr>
          <p:cNvPr id="2050" name="Picture 2" descr="C:\Users\ferreirav\Desktop\Vanessa Ferreira.JPG"/>
          <p:cNvPicPr>
            <a:picLocks noChangeAspect="1" noChangeArrowheads="1"/>
          </p:cNvPicPr>
          <p:nvPr/>
        </p:nvPicPr>
        <p:blipFill rotWithShape="1">
          <a:blip r:embed="rId3">
            <a:extLst>
              <a:ext uri="{28A0092B-C50C-407E-A947-70E740481C1C}">
                <a14:useLocalDpi xmlns:a14="http://schemas.microsoft.com/office/drawing/2010/main" val="0"/>
              </a:ext>
            </a:extLst>
          </a:blip>
          <a:srcRect l="11348" r="15993" b="18037"/>
          <a:stretch/>
        </p:blipFill>
        <p:spPr bwMode="auto">
          <a:xfrm>
            <a:off x="284500" y="1682749"/>
            <a:ext cx="1317625" cy="141704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ferreirav\AppData\Local\Microsoft\Windows\Temporary Internet Files\Content.Outlook\I3ILJBTR\IMG_0131 (2).JPG"/>
          <p:cNvPicPr>
            <a:picLocks noChangeAspect="1" noChangeArrowheads="1"/>
          </p:cNvPicPr>
          <p:nvPr/>
        </p:nvPicPr>
        <p:blipFill rotWithShape="1">
          <a:blip r:embed="rId4">
            <a:extLst>
              <a:ext uri="{28A0092B-C50C-407E-A947-70E740481C1C}">
                <a14:useLocalDpi xmlns:a14="http://schemas.microsoft.com/office/drawing/2010/main" val="0"/>
              </a:ext>
            </a:extLst>
          </a:blip>
          <a:srcRect l="18481" t="15062" r="4306"/>
          <a:stretch/>
        </p:blipFill>
        <p:spPr bwMode="auto">
          <a:xfrm>
            <a:off x="5807076" y="1657391"/>
            <a:ext cx="1244600" cy="14170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ferreirav\AppData\Local\Microsoft\Windows\Temporary Internet Files\Content.Outlook\I3ILJBTR\picturemessage_juwaxckp.xy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0391" y="1682750"/>
            <a:ext cx="1376251" cy="141704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05914" y="1682745"/>
            <a:ext cx="1168400" cy="1417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978785" y="3178629"/>
            <a:ext cx="1659462" cy="830997"/>
          </a:xfrm>
          <a:prstGeom prst="rect">
            <a:avLst/>
          </a:prstGeom>
        </p:spPr>
        <p:txBody>
          <a:bodyPr wrap="square">
            <a:spAutoFit/>
          </a:bodyPr>
          <a:lstStyle/>
          <a:p>
            <a:pPr algn="ctr"/>
            <a:r>
              <a:rPr lang="en-GB" sz="1600" b="1" dirty="0" err="1" smtClean="0">
                <a:latin typeface="Arial" panose="020B0604020202020204" pitchFamily="34" charset="0"/>
                <a:cs typeface="Arial" panose="020B0604020202020204" pitchFamily="34" charset="0"/>
              </a:rPr>
              <a:t>Mokrane</a:t>
            </a:r>
            <a:r>
              <a:rPr lang="en-GB" sz="1600" b="1" dirty="0" smtClean="0">
                <a:latin typeface="Arial" panose="020B0604020202020204" pitchFamily="34" charset="0"/>
                <a:cs typeface="Arial" panose="020B0604020202020204" pitchFamily="34" charset="0"/>
              </a:rPr>
              <a:t> </a:t>
            </a:r>
          </a:p>
          <a:p>
            <a:pPr algn="ctr"/>
            <a:r>
              <a:rPr lang="en-GB" sz="1600" b="1" dirty="0" smtClean="0">
                <a:latin typeface="Arial" panose="020B0604020202020204" pitchFamily="34" charset="0"/>
                <a:cs typeface="Arial" panose="020B0604020202020204" pitchFamily="34" charset="0"/>
              </a:rPr>
              <a:t>BOUSSAID</a:t>
            </a:r>
          </a:p>
          <a:p>
            <a:pPr algn="ctr"/>
            <a:r>
              <a:rPr lang="en-GB" sz="1600" b="1" dirty="0" smtClean="0">
                <a:latin typeface="Arial" panose="020B0604020202020204" pitchFamily="34" charset="0"/>
                <a:cs typeface="Arial" panose="020B0604020202020204" pitchFamily="34" charset="0"/>
              </a:rPr>
              <a:t>EBU </a:t>
            </a:r>
          </a:p>
        </p:txBody>
      </p:sp>
      <p:sp>
        <p:nvSpPr>
          <p:cNvPr id="5" name="Rectangle 4"/>
          <p:cNvSpPr/>
          <p:nvPr/>
        </p:nvSpPr>
        <p:spPr>
          <a:xfrm>
            <a:off x="290262" y="3178629"/>
            <a:ext cx="1229824" cy="830997"/>
          </a:xfrm>
          <a:prstGeom prst="rect">
            <a:avLst/>
          </a:prstGeom>
        </p:spPr>
        <p:txBody>
          <a:bodyPr wrap="none">
            <a:spAutoFit/>
          </a:bodyPr>
          <a:lstStyle/>
          <a:p>
            <a:pPr algn="ctr"/>
            <a:r>
              <a:rPr lang="en-GB" sz="1600" b="1" dirty="0">
                <a:latin typeface="Arial" panose="020B0604020202020204" pitchFamily="34" charset="0"/>
                <a:cs typeface="Arial" panose="020B0604020202020204" pitchFamily="34" charset="0"/>
              </a:rPr>
              <a:t>Vanessa </a:t>
            </a:r>
            <a:endParaRPr lang="en-GB" sz="1600" b="1" dirty="0" smtClean="0">
              <a:latin typeface="Arial" panose="020B0604020202020204" pitchFamily="34" charset="0"/>
              <a:cs typeface="Arial" panose="020B0604020202020204" pitchFamily="34" charset="0"/>
            </a:endParaRPr>
          </a:p>
          <a:p>
            <a:pPr algn="ctr"/>
            <a:r>
              <a:rPr lang="en-GB" sz="1600" b="1" dirty="0" smtClean="0">
                <a:latin typeface="Arial" panose="020B0604020202020204" pitchFamily="34" charset="0"/>
                <a:cs typeface="Arial" panose="020B0604020202020204" pitchFamily="34" charset="0"/>
              </a:rPr>
              <a:t>FERREIRA</a:t>
            </a:r>
          </a:p>
          <a:p>
            <a:pPr algn="ctr"/>
            <a:r>
              <a:rPr lang="en-GB" sz="1600" b="1" dirty="0" smtClean="0">
                <a:latin typeface="Arial" panose="020B0604020202020204" pitchFamily="34" charset="0"/>
                <a:cs typeface="Arial" panose="020B0604020202020204" pitchFamily="34" charset="0"/>
              </a:rPr>
              <a:t>Santhera</a:t>
            </a:r>
            <a:endParaRPr lang="de-CH" sz="1600" b="1" dirty="0">
              <a:latin typeface="Arial" panose="020B0604020202020204" pitchFamily="34" charset="0"/>
              <a:cs typeface="Arial" panose="020B0604020202020204" pitchFamily="34" charset="0"/>
            </a:endParaRPr>
          </a:p>
        </p:txBody>
      </p:sp>
      <p:sp>
        <p:nvSpPr>
          <p:cNvPr id="6" name="Rectangle 5"/>
          <p:cNvSpPr/>
          <p:nvPr/>
        </p:nvSpPr>
        <p:spPr>
          <a:xfrm>
            <a:off x="4139220" y="3178629"/>
            <a:ext cx="1061509" cy="830997"/>
          </a:xfrm>
          <a:prstGeom prst="rect">
            <a:avLst/>
          </a:prstGeom>
        </p:spPr>
        <p:txBody>
          <a:bodyPr wrap="none">
            <a:spAutoFit/>
          </a:bodyPr>
          <a:lstStyle/>
          <a:p>
            <a:pPr algn="ctr"/>
            <a:r>
              <a:rPr lang="en-GB" sz="1600" b="1" dirty="0">
                <a:latin typeface="Arial" panose="020B0604020202020204" pitchFamily="34" charset="0"/>
                <a:cs typeface="Arial" panose="020B0604020202020204" pitchFamily="34" charset="0"/>
              </a:rPr>
              <a:t>Xavier </a:t>
            </a:r>
            <a:endParaRPr lang="en-GB" sz="1600" b="1" dirty="0" smtClean="0">
              <a:latin typeface="Arial" panose="020B0604020202020204" pitchFamily="34" charset="0"/>
              <a:cs typeface="Arial" panose="020B0604020202020204" pitchFamily="34" charset="0"/>
            </a:endParaRPr>
          </a:p>
          <a:p>
            <a:pPr algn="ctr"/>
            <a:r>
              <a:rPr lang="en-GB" sz="1600" b="1" dirty="0" smtClean="0">
                <a:latin typeface="Arial" panose="020B0604020202020204" pitchFamily="34" charset="0"/>
                <a:cs typeface="Arial" panose="020B0604020202020204" pitchFamily="34" charset="0"/>
              </a:rPr>
              <a:t>LLÒRIA</a:t>
            </a:r>
          </a:p>
          <a:p>
            <a:pPr algn="ctr"/>
            <a:r>
              <a:rPr lang="en-GB" sz="1600" b="1" dirty="0">
                <a:latin typeface="Arial" panose="020B0604020202020204" pitchFamily="34" charset="0"/>
                <a:cs typeface="Arial" panose="020B0604020202020204" pitchFamily="34" charset="0"/>
              </a:rPr>
              <a:t>Santhera</a:t>
            </a:r>
            <a:endParaRPr lang="de-CH" sz="1600" b="1" dirty="0">
              <a:latin typeface="Arial" panose="020B0604020202020204" pitchFamily="34" charset="0"/>
              <a:cs typeface="Arial" panose="020B0604020202020204" pitchFamily="34" charset="0"/>
            </a:endParaRPr>
          </a:p>
        </p:txBody>
      </p:sp>
      <p:sp>
        <p:nvSpPr>
          <p:cNvPr id="11" name="Rectangle 10"/>
          <p:cNvSpPr/>
          <p:nvPr/>
        </p:nvSpPr>
        <p:spPr>
          <a:xfrm>
            <a:off x="7299861" y="3178628"/>
            <a:ext cx="1380507" cy="830997"/>
          </a:xfrm>
          <a:prstGeom prst="rect">
            <a:avLst/>
          </a:prstGeom>
        </p:spPr>
        <p:txBody>
          <a:bodyPr wrap="none">
            <a:spAutoFit/>
          </a:bodyPr>
          <a:lstStyle/>
          <a:p>
            <a:pPr algn="ctr"/>
            <a:r>
              <a:rPr lang="en-GB" sz="1600" b="1" dirty="0" smtClean="0">
                <a:latin typeface="Arial" panose="020B0604020202020204" pitchFamily="34" charset="0"/>
                <a:cs typeface="Arial" panose="020B0604020202020204" pitchFamily="34" charset="0"/>
              </a:rPr>
              <a:t>Gertrudis </a:t>
            </a:r>
          </a:p>
          <a:p>
            <a:pPr algn="ctr"/>
            <a:r>
              <a:rPr lang="en-GB" sz="1600" b="1" dirty="0" smtClean="0">
                <a:latin typeface="Arial" panose="020B0604020202020204" pitchFamily="34" charset="0"/>
                <a:cs typeface="Arial" panose="020B0604020202020204" pitchFamily="34" charset="0"/>
              </a:rPr>
              <a:t>ABAD</a:t>
            </a:r>
          </a:p>
          <a:p>
            <a:pPr algn="ctr"/>
            <a:r>
              <a:rPr lang="en-GB" sz="1600" b="1" dirty="0" smtClean="0">
                <a:latin typeface="Arial" panose="020B0604020202020204" pitchFamily="34" charset="0"/>
                <a:cs typeface="Arial" panose="020B0604020202020204" pitchFamily="34" charset="0"/>
              </a:rPr>
              <a:t>LHON Spain</a:t>
            </a:r>
            <a:endParaRPr lang="de-CH" sz="1600" b="1" dirty="0">
              <a:latin typeface="Arial" panose="020B0604020202020204" pitchFamily="34" charset="0"/>
              <a:cs typeface="Arial" panose="020B0604020202020204" pitchFamily="34" charset="0"/>
            </a:endParaRPr>
          </a:p>
        </p:txBody>
      </p:sp>
      <p:sp>
        <p:nvSpPr>
          <p:cNvPr id="12" name="Rectangle 11"/>
          <p:cNvSpPr/>
          <p:nvPr/>
        </p:nvSpPr>
        <p:spPr>
          <a:xfrm>
            <a:off x="5602068" y="3153272"/>
            <a:ext cx="1654620" cy="830997"/>
          </a:xfrm>
          <a:prstGeom prst="rect">
            <a:avLst/>
          </a:prstGeom>
        </p:spPr>
        <p:txBody>
          <a:bodyPr wrap="none">
            <a:spAutoFit/>
          </a:bodyPr>
          <a:lstStyle/>
          <a:p>
            <a:pPr algn="ctr"/>
            <a:r>
              <a:rPr lang="en-GB" sz="1600" b="1" dirty="0" smtClean="0">
                <a:latin typeface="Arial" panose="020B0604020202020204" pitchFamily="34" charset="0"/>
                <a:cs typeface="Arial" panose="020B0604020202020204" pitchFamily="34" charset="0"/>
              </a:rPr>
              <a:t>Ana </a:t>
            </a:r>
          </a:p>
          <a:p>
            <a:pPr algn="ctr"/>
            <a:r>
              <a:rPr lang="en-GB" sz="1600" b="1" dirty="0" smtClean="0">
                <a:latin typeface="Arial" panose="020B0604020202020204" pitchFamily="34" charset="0"/>
                <a:cs typeface="Arial" panose="020B0604020202020204" pitchFamily="34" charset="0"/>
              </a:rPr>
              <a:t>VELOSA</a:t>
            </a:r>
          </a:p>
          <a:p>
            <a:pPr algn="ctr"/>
            <a:r>
              <a:rPr lang="en-GB" sz="1600" b="1" dirty="0" smtClean="0">
                <a:latin typeface="Arial" panose="020B0604020202020204" pitchFamily="34" charset="0"/>
                <a:cs typeface="Arial" panose="020B0604020202020204" pitchFamily="34" charset="0"/>
              </a:rPr>
              <a:t>LHON Portugal</a:t>
            </a:r>
            <a:endParaRPr lang="de-CH" sz="1600" b="1" dirty="0">
              <a:latin typeface="Arial" panose="020B0604020202020204" pitchFamily="34" charset="0"/>
              <a:cs typeface="Arial" panose="020B0604020202020204" pitchFamily="34" charset="0"/>
            </a:endParaRPr>
          </a:p>
        </p:txBody>
      </p:sp>
      <p:sp>
        <p:nvSpPr>
          <p:cNvPr id="15" name="Rectangle 14"/>
          <p:cNvSpPr/>
          <p:nvPr/>
        </p:nvSpPr>
        <p:spPr>
          <a:xfrm>
            <a:off x="7224531" y="1524000"/>
            <a:ext cx="1703570" cy="2427514"/>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3432360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err="1">
                <a:latin typeface="Arial" panose="020B0604020202020204" pitchFamily="34" charset="0"/>
                <a:cs typeface="Arial" panose="020B0604020202020204" pitchFamily="34" charset="0"/>
              </a:rPr>
              <a:t>Topics</a:t>
            </a:r>
            <a:r>
              <a:rPr lang="es-ES" b="1" dirty="0">
                <a:latin typeface="Arial" panose="020B0604020202020204" pitchFamily="34" charset="0"/>
                <a:cs typeface="Arial" panose="020B0604020202020204" pitchFamily="34" charset="0"/>
              </a:rPr>
              <a:t> </a:t>
            </a:r>
            <a:r>
              <a:rPr lang="es-ES" b="1" dirty="0" err="1">
                <a:latin typeface="Arial" panose="020B0604020202020204" pitchFamily="34" charset="0"/>
                <a:cs typeface="Arial" panose="020B0604020202020204" pitchFamily="34" charset="0"/>
              </a:rPr>
              <a:t>that</a:t>
            </a:r>
            <a:r>
              <a:rPr lang="es-ES" b="1" dirty="0">
                <a:latin typeface="Arial" panose="020B0604020202020204" pitchFamily="34" charset="0"/>
                <a:cs typeface="Arial" panose="020B0604020202020204" pitchFamily="34" charset="0"/>
              </a:rPr>
              <a:t> </a:t>
            </a:r>
            <a:r>
              <a:rPr lang="es-ES" b="1" dirty="0" err="1">
                <a:latin typeface="Arial" panose="020B0604020202020204" pitchFamily="34" charset="0"/>
                <a:cs typeface="Arial" panose="020B0604020202020204" pitchFamily="34" charset="0"/>
              </a:rPr>
              <a:t>will</a:t>
            </a:r>
            <a:r>
              <a:rPr lang="es-ES" b="1" dirty="0">
                <a:latin typeface="Arial" panose="020B0604020202020204" pitchFamily="34" charset="0"/>
                <a:cs typeface="Arial" panose="020B0604020202020204" pitchFamily="34" charset="0"/>
              </a:rPr>
              <a:t> be </a:t>
            </a:r>
            <a:r>
              <a:rPr lang="es-ES" b="1" dirty="0" err="1">
                <a:latin typeface="Arial" panose="020B0604020202020204" pitchFamily="34" charset="0"/>
                <a:cs typeface="Arial" panose="020B0604020202020204" pitchFamily="34" charset="0"/>
              </a:rPr>
              <a:t>addressed</a:t>
            </a:r>
            <a:endParaRPr lang="de-CH" dirty="0"/>
          </a:p>
        </p:txBody>
      </p:sp>
      <p:sp>
        <p:nvSpPr>
          <p:cNvPr id="3" name="Content Placeholder 2"/>
          <p:cNvSpPr>
            <a:spLocks noGrp="1"/>
          </p:cNvSpPr>
          <p:nvPr>
            <p:ph idx="1"/>
          </p:nvPr>
        </p:nvSpPr>
        <p:spPr/>
        <p:txBody>
          <a:bodyPr/>
          <a:lstStyle/>
          <a:p>
            <a:r>
              <a:rPr lang="es-ES" dirty="0" err="1" smtClean="0">
                <a:latin typeface="Arial" panose="020B0604020202020204" pitchFamily="34" charset="0"/>
                <a:cs typeface="Arial" panose="020B0604020202020204" pitchFamily="34" charset="0"/>
              </a:rPr>
              <a:t>From</a:t>
            </a:r>
            <a:r>
              <a:rPr lang="es-ES" dirty="0" smtClean="0">
                <a:latin typeface="Arial" panose="020B0604020202020204" pitchFamily="34" charset="0"/>
                <a:cs typeface="Arial" panose="020B0604020202020204" pitchFamily="34" charset="0"/>
              </a:rPr>
              <a:t> </a:t>
            </a:r>
            <a:r>
              <a:rPr lang="es-ES" dirty="0" err="1" smtClean="0">
                <a:latin typeface="Arial" panose="020B0604020202020204" pitchFamily="34" charset="0"/>
                <a:cs typeface="Arial" panose="020B0604020202020204" pitchFamily="34" charset="0"/>
              </a:rPr>
              <a:t>the</a:t>
            </a:r>
            <a:r>
              <a:rPr lang="es-ES" dirty="0" smtClean="0">
                <a:latin typeface="Arial" panose="020B0604020202020204" pitchFamily="34" charset="0"/>
                <a:cs typeface="Arial" panose="020B0604020202020204" pitchFamily="34" charset="0"/>
              </a:rPr>
              <a:t> </a:t>
            </a:r>
            <a:r>
              <a:rPr lang="es-ES" dirty="0" err="1" smtClean="0">
                <a:latin typeface="Arial" panose="020B0604020202020204" pitchFamily="34" charset="0"/>
                <a:cs typeface="Arial" panose="020B0604020202020204" pitchFamily="34" charset="0"/>
              </a:rPr>
              <a:t>first</a:t>
            </a:r>
            <a:r>
              <a:rPr lang="es-ES" dirty="0" smtClean="0">
                <a:latin typeface="Arial" panose="020B0604020202020204" pitchFamily="34" charset="0"/>
                <a:cs typeface="Arial" panose="020B0604020202020204" pitchFamily="34" charset="0"/>
              </a:rPr>
              <a:t> </a:t>
            </a:r>
            <a:r>
              <a:rPr lang="es-ES" dirty="0" err="1" smtClean="0">
                <a:latin typeface="Arial" panose="020B0604020202020204" pitchFamily="34" charset="0"/>
                <a:cs typeface="Arial" panose="020B0604020202020204" pitchFamily="34" charset="0"/>
              </a:rPr>
              <a:t>symptoms</a:t>
            </a:r>
            <a:r>
              <a:rPr lang="es-ES" dirty="0" smtClean="0">
                <a:latin typeface="Arial" panose="020B0604020202020204" pitchFamily="34" charset="0"/>
                <a:cs typeface="Arial" panose="020B0604020202020204" pitchFamily="34" charset="0"/>
              </a:rPr>
              <a:t> to </a:t>
            </a:r>
            <a:r>
              <a:rPr lang="es-ES" dirty="0" err="1" smtClean="0">
                <a:latin typeface="Arial" panose="020B0604020202020204" pitchFamily="34" charset="0"/>
                <a:cs typeface="Arial" panose="020B0604020202020204" pitchFamily="34" charset="0"/>
              </a:rPr>
              <a:t>definitive</a:t>
            </a:r>
            <a:r>
              <a:rPr lang="es-ES" dirty="0" smtClean="0">
                <a:latin typeface="Arial" panose="020B0604020202020204" pitchFamily="34" charset="0"/>
                <a:cs typeface="Arial" panose="020B0604020202020204" pitchFamily="34" charset="0"/>
              </a:rPr>
              <a:t> diagnosis</a:t>
            </a:r>
          </a:p>
          <a:p>
            <a:r>
              <a:rPr lang="es-ES" dirty="0" err="1" smtClean="0">
                <a:latin typeface="Arial" panose="020B0604020202020204" pitchFamily="34" charset="0"/>
                <a:cs typeface="Arial" panose="020B0604020202020204" pitchFamily="34" charset="0"/>
              </a:rPr>
              <a:t>Coping</a:t>
            </a:r>
            <a:r>
              <a:rPr lang="es-ES" dirty="0" smtClean="0">
                <a:latin typeface="Arial" panose="020B0604020202020204" pitchFamily="34" charset="0"/>
                <a:cs typeface="Arial" panose="020B0604020202020204" pitchFamily="34" charset="0"/>
              </a:rPr>
              <a:t> </a:t>
            </a:r>
            <a:r>
              <a:rPr lang="es-ES" dirty="0" err="1" smtClean="0">
                <a:latin typeface="Arial" panose="020B0604020202020204" pitchFamily="34" charset="0"/>
                <a:cs typeface="Arial" panose="020B0604020202020204" pitchFamily="34" charset="0"/>
              </a:rPr>
              <a:t>with</a:t>
            </a:r>
            <a:r>
              <a:rPr lang="es-ES" dirty="0" smtClean="0">
                <a:latin typeface="Arial" panose="020B0604020202020204" pitchFamily="34" charset="0"/>
                <a:cs typeface="Arial" panose="020B0604020202020204" pitchFamily="34" charset="0"/>
              </a:rPr>
              <a:t> LHON diagnosis </a:t>
            </a:r>
          </a:p>
          <a:p>
            <a:r>
              <a:rPr lang="es-ES" dirty="0" err="1" smtClean="0">
                <a:latin typeface="Arial" panose="020B0604020202020204" pitchFamily="34" charset="0"/>
                <a:cs typeface="Arial" panose="020B0604020202020204" pitchFamily="34" charset="0"/>
              </a:rPr>
              <a:t>Advices</a:t>
            </a:r>
            <a:r>
              <a:rPr lang="es-ES" dirty="0" smtClean="0">
                <a:latin typeface="Arial" panose="020B0604020202020204" pitchFamily="34" charset="0"/>
                <a:cs typeface="Arial" panose="020B0604020202020204" pitchFamily="34" charset="0"/>
              </a:rPr>
              <a:t> </a:t>
            </a:r>
            <a:r>
              <a:rPr lang="es-ES" dirty="0" err="1" smtClean="0">
                <a:latin typeface="Arial" panose="020B0604020202020204" pitchFamily="34" charset="0"/>
                <a:cs typeface="Arial" panose="020B0604020202020204" pitchFamily="34" charset="0"/>
              </a:rPr>
              <a:t>for</a:t>
            </a:r>
            <a:r>
              <a:rPr lang="es-ES" dirty="0" smtClean="0">
                <a:latin typeface="Arial" panose="020B0604020202020204" pitchFamily="34" charset="0"/>
                <a:cs typeface="Arial" panose="020B0604020202020204" pitchFamily="34" charset="0"/>
              </a:rPr>
              <a:t> </a:t>
            </a:r>
            <a:r>
              <a:rPr lang="es-ES" dirty="0" err="1" smtClean="0">
                <a:latin typeface="Arial" panose="020B0604020202020204" pitchFamily="34" charset="0"/>
                <a:cs typeface="Arial" panose="020B0604020202020204" pitchFamily="34" charset="0"/>
              </a:rPr>
              <a:t>other</a:t>
            </a:r>
            <a:r>
              <a:rPr lang="es-ES" dirty="0" smtClean="0">
                <a:latin typeface="Arial" panose="020B0604020202020204" pitchFamily="34" charset="0"/>
                <a:cs typeface="Arial" panose="020B0604020202020204" pitchFamily="34" charset="0"/>
              </a:rPr>
              <a:t> </a:t>
            </a:r>
            <a:r>
              <a:rPr lang="es-ES" dirty="0" err="1" smtClean="0">
                <a:latin typeface="Arial" panose="020B0604020202020204" pitchFamily="34" charset="0"/>
                <a:cs typeface="Arial" panose="020B0604020202020204" pitchFamily="34" charset="0"/>
              </a:rPr>
              <a:t>patients</a:t>
            </a:r>
            <a:r>
              <a:rPr lang="es-ES" dirty="0">
                <a:latin typeface="Arial" panose="020B0604020202020204" pitchFamily="34" charset="0"/>
                <a:cs typeface="Arial" panose="020B0604020202020204" pitchFamily="34" charset="0"/>
              </a:rPr>
              <a:t> </a:t>
            </a:r>
            <a:r>
              <a:rPr lang="es-ES" dirty="0" smtClean="0">
                <a:latin typeface="Arial" panose="020B0604020202020204" pitchFamily="34" charset="0"/>
                <a:cs typeface="Arial" panose="020B0604020202020204" pitchFamily="34" charset="0"/>
              </a:rPr>
              <a:t>and </a:t>
            </a:r>
            <a:r>
              <a:rPr lang="es-ES" dirty="0" err="1" smtClean="0">
                <a:latin typeface="Arial" panose="020B0604020202020204" pitchFamily="34" charset="0"/>
                <a:cs typeface="Arial" panose="020B0604020202020204" pitchFamily="34" charset="0"/>
              </a:rPr>
              <a:t>families</a:t>
            </a:r>
            <a:endParaRPr lang="es-E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79520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b="1" dirty="0" err="1" smtClean="0">
                <a:latin typeface="Arial" panose="020B0604020202020204" pitchFamily="34" charset="0"/>
                <a:cs typeface="Arial" panose="020B0604020202020204" pitchFamily="34" charset="0"/>
              </a:rPr>
              <a:t>Awareness</a:t>
            </a:r>
            <a:r>
              <a:rPr lang="es-ES" b="1" dirty="0" smtClean="0">
                <a:latin typeface="Arial" panose="020B0604020202020204" pitchFamily="34" charset="0"/>
                <a:cs typeface="Arial" panose="020B0604020202020204" pitchFamily="34" charset="0"/>
              </a:rPr>
              <a:t> </a:t>
            </a:r>
            <a:r>
              <a:rPr lang="es-ES" b="1" dirty="0" err="1" smtClean="0">
                <a:latin typeface="Arial" panose="020B0604020202020204" pitchFamily="34" charset="0"/>
                <a:cs typeface="Arial" panose="020B0604020202020204" pitchFamily="34" charset="0"/>
              </a:rPr>
              <a:t>activity</a:t>
            </a:r>
            <a:r>
              <a:rPr lang="es-ES" b="1" dirty="0" smtClean="0">
                <a:latin typeface="Arial" panose="020B0604020202020204" pitchFamily="34" charset="0"/>
                <a:cs typeface="Arial" panose="020B0604020202020204" pitchFamily="34" charset="0"/>
              </a:rPr>
              <a:t> </a:t>
            </a:r>
            <a:r>
              <a:rPr lang="es-ES" b="1" dirty="0" err="1" smtClean="0">
                <a:latin typeface="Arial" panose="020B0604020202020204" pitchFamily="34" charset="0"/>
                <a:cs typeface="Arial" panose="020B0604020202020204" pitchFamily="34" charset="0"/>
              </a:rPr>
              <a:t>through</a:t>
            </a:r>
            <a:r>
              <a:rPr lang="es-ES" b="1" dirty="0" smtClean="0">
                <a:latin typeface="Arial" panose="020B0604020202020204" pitchFamily="34" charset="0"/>
                <a:cs typeface="Arial" panose="020B0604020202020204" pitchFamily="34" charset="0"/>
              </a:rPr>
              <a:t> </a:t>
            </a:r>
            <a:r>
              <a:rPr lang="es-ES" b="1" dirty="0" err="1" smtClean="0">
                <a:latin typeface="Arial" panose="020B0604020202020204" pitchFamily="34" charset="0"/>
                <a:cs typeface="Arial" panose="020B0604020202020204" pitchFamily="34" charset="0"/>
              </a:rPr>
              <a:t>testimonials</a:t>
            </a:r>
            <a:r>
              <a:rPr lang="es-ES" b="1" dirty="0" smtClean="0">
                <a:latin typeface="Arial" panose="020B0604020202020204" pitchFamily="34" charset="0"/>
                <a:cs typeface="Arial" panose="020B0604020202020204" pitchFamily="34" charset="0"/>
              </a:rPr>
              <a:t> </a:t>
            </a:r>
            <a:endParaRPr lang="de-CH" b="1" dirty="0">
              <a:latin typeface="Arial" panose="020B0604020202020204" pitchFamily="34" charset="0"/>
              <a:cs typeface="Arial" panose="020B0604020202020204" pitchFamily="34" charset="0"/>
            </a:endParaRPr>
          </a:p>
        </p:txBody>
      </p:sp>
      <p:cxnSp>
        <p:nvCxnSpPr>
          <p:cNvPr id="7" name="Straight Arrow Connector 6"/>
          <p:cNvCxnSpPr/>
          <p:nvPr/>
        </p:nvCxnSpPr>
        <p:spPr>
          <a:xfrm>
            <a:off x="0" y="3733800"/>
            <a:ext cx="9144000" cy="0"/>
          </a:xfrm>
          <a:prstGeom prst="straightConnector1">
            <a:avLst/>
          </a:prstGeom>
          <a:ln w="762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91440" y="2468880"/>
            <a:ext cx="1617751" cy="523220"/>
          </a:xfrm>
          <a:prstGeom prst="rect">
            <a:avLst/>
          </a:prstGeom>
          <a:noFill/>
        </p:spPr>
        <p:txBody>
          <a:bodyPr wrap="none" rtlCol="0">
            <a:spAutoFit/>
          </a:bodyPr>
          <a:lstStyle/>
          <a:p>
            <a:r>
              <a:rPr lang="de-CH" sz="1400" b="1" dirty="0">
                <a:latin typeface="Arial" panose="020B0604020202020204" pitchFamily="34" charset="0"/>
                <a:cs typeface="Arial" panose="020B0604020202020204" pitchFamily="34" charset="0"/>
              </a:rPr>
              <a:t>Russell Wheeler </a:t>
            </a:r>
          </a:p>
          <a:p>
            <a:r>
              <a:rPr lang="de-CH" sz="1400" b="1" dirty="0" smtClean="0">
                <a:latin typeface="Arial" panose="020B0604020202020204" pitchFamily="34" charset="0"/>
                <a:cs typeface="Arial" panose="020B0604020202020204" pitchFamily="34" charset="0"/>
              </a:rPr>
              <a:t>(</a:t>
            </a:r>
            <a:r>
              <a:rPr lang="de-CH" sz="1400" b="1" dirty="0">
                <a:latin typeface="Arial" panose="020B0604020202020204" pitchFamily="34" charset="0"/>
                <a:cs typeface="Arial" panose="020B0604020202020204" pitchFamily="34" charset="0"/>
              </a:rPr>
              <a:t>LHON UK)</a:t>
            </a:r>
          </a:p>
        </p:txBody>
      </p:sp>
      <p:sp>
        <p:nvSpPr>
          <p:cNvPr id="10" name="Rectangle 9"/>
          <p:cNvSpPr/>
          <p:nvPr/>
        </p:nvSpPr>
        <p:spPr>
          <a:xfrm>
            <a:off x="46491" y="2897594"/>
            <a:ext cx="1603259" cy="523220"/>
          </a:xfrm>
          <a:prstGeom prst="rect">
            <a:avLst/>
          </a:prstGeom>
        </p:spPr>
        <p:txBody>
          <a:bodyPr wrap="none">
            <a:spAutoFit/>
          </a:bodyPr>
          <a:lstStyle/>
          <a:p>
            <a:r>
              <a:rPr lang="de-CH" sz="1400" b="1" dirty="0">
                <a:latin typeface="Arial" panose="020B0604020202020204" pitchFamily="34" charset="0"/>
                <a:cs typeface="Arial" panose="020B0604020202020204" pitchFamily="34" charset="0"/>
              </a:rPr>
              <a:t>Fabrizio Sottile </a:t>
            </a:r>
            <a:endParaRPr lang="de-CH" sz="1400" b="1" dirty="0" smtClean="0">
              <a:latin typeface="Arial" panose="020B0604020202020204" pitchFamily="34" charset="0"/>
              <a:cs typeface="Arial" panose="020B0604020202020204" pitchFamily="34" charset="0"/>
            </a:endParaRPr>
          </a:p>
          <a:p>
            <a:r>
              <a:rPr lang="de-CH" sz="1400" b="1" dirty="0" smtClean="0">
                <a:latin typeface="Arial" panose="020B0604020202020204" pitchFamily="34" charset="0"/>
                <a:cs typeface="Arial" panose="020B0604020202020204" pitchFamily="34" charset="0"/>
              </a:rPr>
              <a:t>(</a:t>
            </a:r>
            <a:r>
              <a:rPr lang="de-CH" sz="1400" b="1" dirty="0">
                <a:latin typeface="Arial" panose="020B0604020202020204" pitchFamily="34" charset="0"/>
                <a:cs typeface="Arial" panose="020B0604020202020204" pitchFamily="34" charset="0"/>
              </a:rPr>
              <a:t>MITOCON, </a:t>
            </a:r>
            <a:r>
              <a:rPr lang="de-CH" sz="1400" b="1" dirty="0" err="1">
                <a:latin typeface="Arial" panose="020B0604020202020204" pitchFamily="34" charset="0"/>
                <a:cs typeface="Arial" panose="020B0604020202020204" pitchFamily="34" charset="0"/>
              </a:rPr>
              <a:t>Italy</a:t>
            </a:r>
            <a:r>
              <a:rPr lang="de-CH" sz="1400" b="1" dirty="0">
                <a:latin typeface="Arial" panose="020B0604020202020204" pitchFamily="34" charset="0"/>
                <a:cs typeface="Arial" panose="020B0604020202020204" pitchFamily="34" charset="0"/>
              </a:rPr>
              <a:t>)</a:t>
            </a:r>
          </a:p>
        </p:txBody>
      </p:sp>
      <p:sp>
        <p:nvSpPr>
          <p:cNvPr id="13" name="Rectangle 12"/>
          <p:cNvSpPr/>
          <p:nvPr/>
        </p:nvSpPr>
        <p:spPr>
          <a:xfrm>
            <a:off x="91440" y="3810000"/>
            <a:ext cx="1703993" cy="738664"/>
          </a:xfrm>
          <a:prstGeom prst="rect">
            <a:avLst/>
          </a:prstGeom>
        </p:spPr>
        <p:txBody>
          <a:bodyPr wrap="none">
            <a:spAutoFit/>
          </a:bodyPr>
          <a:lstStyle/>
          <a:p>
            <a:r>
              <a:rPr lang="fr-FR" sz="1400" b="1" dirty="0">
                <a:latin typeface="Arial" panose="020B0604020202020204" pitchFamily="34" charset="0"/>
                <a:cs typeface="Arial" panose="020B0604020202020204" pitchFamily="34" charset="0"/>
              </a:rPr>
              <a:t>Maryse Roger </a:t>
            </a:r>
          </a:p>
          <a:p>
            <a:r>
              <a:rPr lang="fr-FR" sz="1400" b="1" dirty="0" smtClean="0">
                <a:latin typeface="Arial" panose="020B0604020202020204" pitchFamily="34" charset="0"/>
                <a:cs typeface="Arial" panose="020B0604020202020204" pitchFamily="34" charset="0"/>
              </a:rPr>
              <a:t>(</a:t>
            </a:r>
            <a:r>
              <a:rPr lang="fr-FR" sz="1400" b="1" dirty="0">
                <a:latin typeface="Arial" panose="020B0604020202020204" pitchFamily="34" charset="0"/>
                <a:cs typeface="Arial" panose="020B0604020202020204" pitchFamily="34" charset="0"/>
              </a:rPr>
              <a:t>Ouvrir Les Yeux, </a:t>
            </a:r>
            <a:endParaRPr lang="fr-FR" sz="1400" b="1" dirty="0" smtClean="0">
              <a:latin typeface="Arial" panose="020B0604020202020204" pitchFamily="34" charset="0"/>
              <a:cs typeface="Arial" panose="020B0604020202020204" pitchFamily="34" charset="0"/>
            </a:endParaRPr>
          </a:p>
          <a:p>
            <a:r>
              <a:rPr lang="fr-FR" sz="1400" b="1" dirty="0" smtClean="0">
                <a:latin typeface="Arial" panose="020B0604020202020204" pitchFamily="34" charset="0"/>
                <a:cs typeface="Arial" panose="020B0604020202020204" pitchFamily="34" charset="0"/>
              </a:rPr>
              <a:t>France</a:t>
            </a:r>
            <a:r>
              <a:rPr lang="fr-FR" sz="1400" b="1" dirty="0">
                <a:latin typeface="Arial" panose="020B0604020202020204" pitchFamily="34" charset="0"/>
                <a:cs typeface="Arial" panose="020B0604020202020204" pitchFamily="34" charset="0"/>
              </a:rPr>
              <a:t>) </a:t>
            </a:r>
            <a:endParaRPr lang="de-CH" sz="1400" b="1" dirty="0">
              <a:latin typeface="Arial" panose="020B0604020202020204" pitchFamily="34" charset="0"/>
              <a:cs typeface="Arial" panose="020B0604020202020204" pitchFamily="34" charset="0"/>
            </a:endParaRPr>
          </a:p>
        </p:txBody>
      </p:sp>
      <p:sp>
        <p:nvSpPr>
          <p:cNvPr id="14" name="Rectangle 13"/>
          <p:cNvSpPr/>
          <p:nvPr/>
        </p:nvSpPr>
        <p:spPr>
          <a:xfrm>
            <a:off x="1795433" y="2958554"/>
            <a:ext cx="1648208" cy="523220"/>
          </a:xfrm>
          <a:prstGeom prst="rect">
            <a:avLst/>
          </a:prstGeom>
        </p:spPr>
        <p:txBody>
          <a:bodyPr wrap="none">
            <a:spAutoFit/>
          </a:bodyPr>
          <a:lstStyle/>
          <a:p>
            <a:r>
              <a:rPr lang="de-CH" sz="1400" b="1" dirty="0">
                <a:latin typeface="Arial" panose="020B0604020202020204" pitchFamily="34" charset="0"/>
                <a:cs typeface="Arial" panose="020B0604020202020204" pitchFamily="34" charset="0"/>
              </a:rPr>
              <a:t>Pedro </a:t>
            </a:r>
            <a:r>
              <a:rPr lang="de-CH" sz="1400" b="1" dirty="0" err="1">
                <a:latin typeface="Arial" panose="020B0604020202020204" pitchFamily="34" charset="0"/>
                <a:cs typeface="Arial" panose="020B0604020202020204" pitchFamily="34" charset="0"/>
              </a:rPr>
              <a:t>Recover</a:t>
            </a:r>
            <a:r>
              <a:rPr lang="de-CH" sz="1400" b="1" dirty="0">
                <a:latin typeface="Arial" panose="020B0604020202020204" pitchFamily="34" charset="0"/>
                <a:cs typeface="Arial" panose="020B0604020202020204" pitchFamily="34" charset="0"/>
              </a:rPr>
              <a:t> </a:t>
            </a:r>
            <a:endParaRPr lang="de-CH" sz="1400" b="1" dirty="0" smtClean="0">
              <a:latin typeface="Arial" panose="020B0604020202020204" pitchFamily="34" charset="0"/>
              <a:cs typeface="Arial" panose="020B0604020202020204" pitchFamily="34" charset="0"/>
            </a:endParaRPr>
          </a:p>
          <a:p>
            <a:r>
              <a:rPr lang="de-CH" sz="1400" b="1" dirty="0" smtClean="0">
                <a:latin typeface="Arial" panose="020B0604020202020204" pitchFamily="34" charset="0"/>
                <a:cs typeface="Arial" panose="020B0604020202020204" pitchFamily="34" charset="0"/>
              </a:rPr>
              <a:t>(</a:t>
            </a:r>
            <a:r>
              <a:rPr lang="de-CH" sz="1400" b="1" dirty="0">
                <a:latin typeface="Arial" panose="020B0604020202020204" pitchFamily="34" charset="0"/>
                <a:cs typeface="Arial" panose="020B0604020202020204" pitchFamily="34" charset="0"/>
              </a:rPr>
              <a:t>ASANOL, Spain</a:t>
            </a:r>
            <a:r>
              <a:rPr lang="de-CH" sz="1400" b="1" dirty="0" smtClean="0">
                <a:latin typeface="Arial" panose="020B0604020202020204" pitchFamily="34" charset="0"/>
                <a:cs typeface="Arial" panose="020B0604020202020204" pitchFamily="34" charset="0"/>
              </a:rPr>
              <a:t>)</a:t>
            </a:r>
          </a:p>
        </p:txBody>
      </p:sp>
      <p:sp>
        <p:nvSpPr>
          <p:cNvPr id="15" name="Rectangle 14"/>
          <p:cNvSpPr/>
          <p:nvPr/>
        </p:nvSpPr>
        <p:spPr>
          <a:xfrm>
            <a:off x="1953779" y="3860066"/>
            <a:ext cx="1603259" cy="523220"/>
          </a:xfrm>
          <a:prstGeom prst="rect">
            <a:avLst/>
          </a:prstGeom>
        </p:spPr>
        <p:txBody>
          <a:bodyPr wrap="none">
            <a:spAutoFit/>
          </a:bodyPr>
          <a:lstStyle/>
          <a:p>
            <a:r>
              <a:rPr lang="de-CH" sz="1400" b="1" dirty="0">
                <a:latin typeface="Arial" panose="020B0604020202020204" pitchFamily="34" charset="0"/>
                <a:cs typeface="Arial" panose="020B0604020202020204" pitchFamily="34" charset="0"/>
              </a:rPr>
              <a:t>Paula Treu </a:t>
            </a:r>
            <a:endParaRPr lang="de-CH" sz="1400" b="1" dirty="0" smtClean="0">
              <a:latin typeface="Arial" panose="020B0604020202020204" pitchFamily="34" charset="0"/>
              <a:cs typeface="Arial" panose="020B0604020202020204" pitchFamily="34" charset="0"/>
            </a:endParaRPr>
          </a:p>
          <a:p>
            <a:r>
              <a:rPr lang="de-CH" sz="1400" b="1" dirty="0" smtClean="0">
                <a:latin typeface="Arial" panose="020B0604020202020204" pitchFamily="34" charset="0"/>
                <a:cs typeface="Arial" panose="020B0604020202020204" pitchFamily="34" charset="0"/>
              </a:rPr>
              <a:t>(</a:t>
            </a:r>
            <a:r>
              <a:rPr lang="de-CH" sz="1400" b="1" dirty="0">
                <a:latin typeface="Arial" panose="020B0604020202020204" pitchFamily="34" charset="0"/>
                <a:cs typeface="Arial" panose="020B0604020202020204" pitchFamily="34" charset="0"/>
              </a:rPr>
              <a:t>MITOCON, </a:t>
            </a:r>
            <a:r>
              <a:rPr lang="de-CH" sz="1400" b="1" dirty="0" err="1" smtClean="0">
                <a:latin typeface="Arial" panose="020B0604020202020204" pitchFamily="34" charset="0"/>
                <a:cs typeface="Arial" panose="020B0604020202020204" pitchFamily="34" charset="0"/>
              </a:rPr>
              <a:t>Italy</a:t>
            </a:r>
            <a:r>
              <a:rPr lang="de-CH" sz="1400" b="1" dirty="0" smtClean="0">
                <a:latin typeface="Arial" panose="020B0604020202020204" pitchFamily="34" charset="0"/>
                <a:cs typeface="Arial" panose="020B0604020202020204" pitchFamily="34" charset="0"/>
              </a:rPr>
              <a:t>)</a:t>
            </a:r>
            <a:endParaRPr lang="de-CH" sz="1400" b="1" dirty="0">
              <a:latin typeface="Arial" panose="020B0604020202020204" pitchFamily="34" charset="0"/>
              <a:cs typeface="Arial" panose="020B0604020202020204" pitchFamily="34" charset="0"/>
            </a:endParaRPr>
          </a:p>
        </p:txBody>
      </p:sp>
      <p:sp>
        <p:nvSpPr>
          <p:cNvPr id="16" name="Rectangle 15"/>
          <p:cNvSpPr/>
          <p:nvPr/>
        </p:nvSpPr>
        <p:spPr>
          <a:xfrm>
            <a:off x="3484165" y="2714714"/>
            <a:ext cx="2020633" cy="738664"/>
          </a:xfrm>
          <a:prstGeom prst="rect">
            <a:avLst/>
          </a:prstGeom>
        </p:spPr>
        <p:txBody>
          <a:bodyPr wrap="square">
            <a:spAutoFit/>
          </a:bodyPr>
          <a:lstStyle/>
          <a:p>
            <a:r>
              <a:rPr lang="de-CH" sz="1400" b="1" dirty="0">
                <a:latin typeface="Arial" panose="020B0604020202020204" pitchFamily="34" charset="0"/>
                <a:cs typeface="Arial" panose="020B0604020202020204" pitchFamily="34" charset="0"/>
              </a:rPr>
              <a:t>Krister </a:t>
            </a:r>
            <a:r>
              <a:rPr lang="de-CH" sz="1400" b="1" dirty="0" smtClean="0">
                <a:latin typeface="Arial" panose="020B0604020202020204" pitchFamily="34" charset="0"/>
                <a:cs typeface="Arial" panose="020B0604020202020204" pitchFamily="34" charset="0"/>
              </a:rPr>
              <a:t>Inde </a:t>
            </a:r>
          </a:p>
          <a:p>
            <a:r>
              <a:rPr lang="de-CH" sz="1400" b="1" dirty="0" smtClean="0">
                <a:latin typeface="Arial" panose="020B0604020202020204" pitchFamily="34" charset="0"/>
                <a:cs typeface="Arial" panose="020B0604020202020204" pitchFamily="34" charset="0"/>
              </a:rPr>
              <a:t>(</a:t>
            </a:r>
            <a:r>
              <a:rPr lang="de-CH" sz="1400" b="1" dirty="0">
                <a:latin typeface="Arial" panose="020B0604020202020204" pitchFamily="34" charset="0"/>
                <a:cs typeface="Arial" panose="020B0604020202020204" pitchFamily="34" charset="0"/>
              </a:rPr>
              <a:t>LHON Eye Society,  </a:t>
            </a:r>
            <a:endParaRPr lang="de-CH" sz="1400" b="1" dirty="0" smtClean="0">
              <a:latin typeface="Arial" panose="020B0604020202020204" pitchFamily="34" charset="0"/>
              <a:cs typeface="Arial" panose="020B0604020202020204" pitchFamily="34" charset="0"/>
            </a:endParaRPr>
          </a:p>
          <a:p>
            <a:r>
              <a:rPr lang="de-CH" sz="1400" b="1" dirty="0" err="1" smtClean="0">
                <a:latin typeface="Arial" panose="020B0604020202020204" pitchFamily="34" charset="0"/>
                <a:cs typeface="Arial" panose="020B0604020202020204" pitchFamily="34" charset="0"/>
              </a:rPr>
              <a:t>Sweden</a:t>
            </a:r>
            <a:r>
              <a:rPr lang="de-CH" sz="1400" b="1" dirty="0">
                <a:latin typeface="Arial" panose="020B0604020202020204" pitchFamily="34" charset="0"/>
                <a:cs typeface="Arial" panose="020B0604020202020204" pitchFamily="34" charset="0"/>
              </a:rPr>
              <a:t>) </a:t>
            </a:r>
          </a:p>
        </p:txBody>
      </p:sp>
      <p:sp>
        <p:nvSpPr>
          <p:cNvPr id="17" name="Rectangle 16"/>
          <p:cNvSpPr/>
          <p:nvPr/>
        </p:nvSpPr>
        <p:spPr>
          <a:xfrm>
            <a:off x="3535680" y="3844826"/>
            <a:ext cx="1696298" cy="523220"/>
          </a:xfrm>
          <a:prstGeom prst="rect">
            <a:avLst/>
          </a:prstGeom>
        </p:spPr>
        <p:txBody>
          <a:bodyPr wrap="none">
            <a:spAutoFit/>
          </a:bodyPr>
          <a:lstStyle/>
          <a:p>
            <a:r>
              <a:rPr lang="de-CH" sz="1400" b="1" dirty="0">
                <a:latin typeface="Arial" panose="020B0604020202020204" pitchFamily="34" charset="0"/>
                <a:cs typeface="Arial" panose="020B0604020202020204" pitchFamily="34" charset="0"/>
              </a:rPr>
              <a:t>Francesca Muller </a:t>
            </a:r>
            <a:endParaRPr lang="de-CH" sz="1400" b="1" dirty="0" smtClean="0">
              <a:latin typeface="Arial" panose="020B0604020202020204" pitchFamily="34" charset="0"/>
              <a:cs typeface="Arial" panose="020B0604020202020204" pitchFamily="34" charset="0"/>
            </a:endParaRPr>
          </a:p>
          <a:p>
            <a:r>
              <a:rPr lang="de-CH" sz="1400" b="1" dirty="0" smtClean="0">
                <a:latin typeface="Arial" panose="020B0604020202020204" pitchFamily="34" charset="0"/>
                <a:cs typeface="Arial" panose="020B0604020202020204" pitchFamily="34" charset="0"/>
              </a:rPr>
              <a:t>(LHON </a:t>
            </a:r>
            <a:r>
              <a:rPr lang="de-CH" sz="1400" b="1" dirty="0">
                <a:latin typeface="Arial" panose="020B0604020202020204" pitchFamily="34" charset="0"/>
                <a:cs typeface="Arial" panose="020B0604020202020204" pitchFamily="34" charset="0"/>
              </a:rPr>
              <a:t>Germany)</a:t>
            </a:r>
          </a:p>
        </p:txBody>
      </p:sp>
      <p:sp>
        <p:nvSpPr>
          <p:cNvPr id="18" name="Rectangle 17"/>
          <p:cNvSpPr/>
          <p:nvPr/>
        </p:nvSpPr>
        <p:spPr>
          <a:xfrm>
            <a:off x="5480113" y="2468880"/>
            <a:ext cx="1636987" cy="523220"/>
          </a:xfrm>
          <a:prstGeom prst="rect">
            <a:avLst/>
          </a:prstGeom>
        </p:spPr>
        <p:txBody>
          <a:bodyPr wrap="none">
            <a:spAutoFit/>
          </a:bodyPr>
          <a:lstStyle/>
          <a:p>
            <a:r>
              <a:rPr lang="pt-BR" sz="1400" b="1" dirty="0">
                <a:latin typeface="Arial" panose="020B0604020202020204" pitchFamily="34" charset="0"/>
                <a:cs typeface="Arial" panose="020B0604020202020204" pitchFamily="34" charset="0"/>
              </a:rPr>
              <a:t>Ana Velosa </a:t>
            </a:r>
            <a:endParaRPr lang="pt-BR" sz="1400" b="1" dirty="0" smtClean="0">
              <a:latin typeface="Arial" panose="020B0604020202020204" pitchFamily="34" charset="0"/>
              <a:cs typeface="Arial" panose="020B0604020202020204" pitchFamily="34" charset="0"/>
            </a:endParaRPr>
          </a:p>
          <a:p>
            <a:r>
              <a:rPr lang="pt-BR" sz="1400" b="1" dirty="0" smtClean="0">
                <a:latin typeface="Arial" panose="020B0604020202020204" pitchFamily="34" charset="0"/>
                <a:cs typeface="Arial" panose="020B0604020202020204" pitchFamily="34" charset="0"/>
              </a:rPr>
              <a:t>(</a:t>
            </a:r>
            <a:r>
              <a:rPr lang="pt-BR" sz="1400" b="1" dirty="0">
                <a:latin typeface="Arial" panose="020B0604020202020204" pitchFamily="34" charset="0"/>
                <a:cs typeface="Arial" panose="020B0604020202020204" pitchFamily="34" charset="0"/>
              </a:rPr>
              <a:t>LHON </a:t>
            </a:r>
            <a:r>
              <a:rPr lang="pt-BR" sz="1400" b="1" dirty="0" smtClean="0">
                <a:latin typeface="Arial" panose="020B0604020202020204" pitchFamily="34" charset="0"/>
                <a:cs typeface="Arial" panose="020B0604020202020204" pitchFamily="34" charset="0"/>
              </a:rPr>
              <a:t>Portugal</a:t>
            </a:r>
            <a:r>
              <a:rPr lang="pt-BR" sz="1400" b="1" dirty="0">
                <a:latin typeface="Arial" panose="020B0604020202020204" pitchFamily="34" charset="0"/>
                <a:cs typeface="Arial" panose="020B0604020202020204" pitchFamily="34" charset="0"/>
              </a:rPr>
              <a:t>) </a:t>
            </a:r>
            <a:endParaRPr lang="de-CH" sz="1400" b="1" dirty="0">
              <a:latin typeface="Arial" panose="020B0604020202020204" pitchFamily="34" charset="0"/>
              <a:cs typeface="Arial" panose="020B0604020202020204" pitchFamily="34" charset="0"/>
            </a:endParaRPr>
          </a:p>
        </p:txBody>
      </p:sp>
      <p:sp>
        <p:nvSpPr>
          <p:cNvPr id="19" name="Rectangle 18"/>
          <p:cNvSpPr/>
          <p:nvPr/>
        </p:nvSpPr>
        <p:spPr>
          <a:xfrm>
            <a:off x="5480113" y="3019514"/>
            <a:ext cx="1896673" cy="523220"/>
          </a:xfrm>
          <a:prstGeom prst="rect">
            <a:avLst/>
          </a:prstGeom>
        </p:spPr>
        <p:txBody>
          <a:bodyPr wrap="none">
            <a:spAutoFit/>
          </a:bodyPr>
          <a:lstStyle/>
          <a:p>
            <a:r>
              <a:rPr lang="de-CH" sz="1400" b="1" dirty="0">
                <a:latin typeface="Arial" panose="020B0604020202020204" pitchFamily="34" charset="0"/>
                <a:cs typeface="Arial" panose="020B0604020202020204" pitchFamily="34" charset="0"/>
              </a:rPr>
              <a:t>Fredrick Lindemark </a:t>
            </a:r>
            <a:endParaRPr lang="de-CH" sz="1400" b="1" dirty="0" smtClean="0">
              <a:latin typeface="Arial" panose="020B0604020202020204" pitchFamily="34" charset="0"/>
              <a:cs typeface="Arial" panose="020B0604020202020204" pitchFamily="34" charset="0"/>
            </a:endParaRPr>
          </a:p>
          <a:p>
            <a:r>
              <a:rPr lang="de-CH" sz="1400" b="1" dirty="0" smtClean="0">
                <a:latin typeface="Arial" panose="020B0604020202020204" pitchFamily="34" charset="0"/>
                <a:cs typeface="Arial" panose="020B0604020202020204" pitchFamily="34" charset="0"/>
              </a:rPr>
              <a:t>(</a:t>
            </a:r>
            <a:r>
              <a:rPr lang="de-CH" sz="1400" b="1" dirty="0">
                <a:latin typeface="Arial" panose="020B0604020202020204" pitchFamily="34" charset="0"/>
                <a:cs typeface="Arial" panose="020B0604020202020204" pitchFamily="34" charset="0"/>
              </a:rPr>
              <a:t>LHON </a:t>
            </a:r>
            <a:r>
              <a:rPr lang="de-CH" sz="1400" b="1" dirty="0" err="1" smtClean="0">
                <a:latin typeface="Arial" panose="020B0604020202020204" pitchFamily="34" charset="0"/>
                <a:cs typeface="Arial" panose="020B0604020202020204" pitchFamily="34" charset="0"/>
              </a:rPr>
              <a:t>Sweden</a:t>
            </a:r>
            <a:r>
              <a:rPr lang="de-CH" sz="1400" b="1" dirty="0">
                <a:latin typeface="Arial" panose="020B0604020202020204" pitchFamily="34" charset="0"/>
                <a:cs typeface="Arial" panose="020B0604020202020204" pitchFamily="34" charset="0"/>
              </a:rPr>
              <a:t>) </a:t>
            </a:r>
          </a:p>
        </p:txBody>
      </p:sp>
      <p:sp>
        <p:nvSpPr>
          <p:cNvPr id="20" name="Rectangle 19"/>
          <p:cNvSpPr/>
          <p:nvPr/>
        </p:nvSpPr>
        <p:spPr>
          <a:xfrm>
            <a:off x="5556274" y="3905786"/>
            <a:ext cx="1925527" cy="523220"/>
          </a:xfrm>
          <a:prstGeom prst="rect">
            <a:avLst/>
          </a:prstGeom>
        </p:spPr>
        <p:txBody>
          <a:bodyPr wrap="none">
            <a:spAutoFit/>
          </a:bodyPr>
          <a:lstStyle/>
          <a:p>
            <a:r>
              <a:rPr lang="en-US" sz="1400" b="1" dirty="0">
                <a:latin typeface="Arial" panose="020B0604020202020204" pitchFamily="34" charset="0"/>
                <a:cs typeface="Arial" panose="020B0604020202020204" pitchFamily="34" charset="0"/>
              </a:rPr>
              <a:t>Christiane </a:t>
            </a:r>
            <a:r>
              <a:rPr lang="en-US" sz="1400" b="1" dirty="0" err="1">
                <a:latin typeface="Arial" panose="020B0604020202020204" pitchFamily="34" charset="0"/>
                <a:cs typeface="Arial" panose="020B0604020202020204" pitchFamily="34" charset="0"/>
              </a:rPr>
              <a:t>Frankner</a:t>
            </a:r>
            <a:r>
              <a:rPr lang="en-US" sz="1400" b="1" dirty="0">
                <a:latin typeface="Arial" panose="020B0604020202020204" pitchFamily="34" charset="0"/>
                <a:cs typeface="Arial" panose="020B0604020202020204" pitchFamily="34" charset="0"/>
              </a:rPr>
              <a:t> </a:t>
            </a:r>
            <a:endParaRPr lang="en-US" sz="1400" b="1" dirty="0" smtClean="0">
              <a:latin typeface="Arial" panose="020B0604020202020204" pitchFamily="34" charset="0"/>
              <a:cs typeface="Arial" panose="020B0604020202020204" pitchFamily="34" charset="0"/>
            </a:endParaRPr>
          </a:p>
          <a:p>
            <a:r>
              <a:rPr lang="en-US" sz="1400" b="1" dirty="0" smtClean="0">
                <a:latin typeface="Arial" panose="020B0604020202020204" pitchFamily="34" charset="0"/>
                <a:cs typeface="Arial" panose="020B0604020202020204" pitchFamily="34" charset="0"/>
              </a:rPr>
              <a:t>(</a:t>
            </a:r>
            <a:r>
              <a:rPr lang="en-US" sz="1400" b="1" dirty="0">
                <a:latin typeface="Arial" panose="020B0604020202020204" pitchFamily="34" charset="0"/>
                <a:cs typeface="Arial" panose="020B0604020202020204" pitchFamily="34" charset="0"/>
              </a:rPr>
              <a:t>LHON </a:t>
            </a:r>
            <a:r>
              <a:rPr lang="en-US" sz="1400" b="1" dirty="0" smtClean="0">
                <a:latin typeface="Arial" panose="020B0604020202020204" pitchFamily="34" charset="0"/>
                <a:cs typeface="Arial" panose="020B0604020202020204" pitchFamily="34" charset="0"/>
              </a:rPr>
              <a:t>Germany</a:t>
            </a:r>
            <a:r>
              <a:rPr lang="en-US" sz="1400" b="1" dirty="0">
                <a:latin typeface="Arial" panose="020B0604020202020204" pitchFamily="34" charset="0"/>
                <a:cs typeface="Arial" panose="020B0604020202020204" pitchFamily="34" charset="0"/>
              </a:rPr>
              <a:t>) </a:t>
            </a:r>
            <a:endParaRPr lang="de-CH" sz="1400" b="1" dirty="0">
              <a:latin typeface="Arial" panose="020B0604020202020204" pitchFamily="34" charset="0"/>
              <a:cs typeface="Arial" panose="020B0604020202020204" pitchFamily="34" charset="0"/>
            </a:endParaRPr>
          </a:p>
        </p:txBody>
      </p:sp>
      <p:sp>
        <p:nvSpPr>
          <p:cNvPr id="24" name="Rectangle 23"/>
          <p:cNvSpPr/>
          <p:nvPr/>
        </p:nvSpPr>
        <p:spPr>
          <a:xfrm>
            <a:off x="7693061" y="3933870"/>
            <a:ext cx="1109599" cy="523220"/>
          </a:xfrm>
          <a:prstGeom prst="rect">
            <a:avLst/>
          </a:prstGeom>
        </p:spPr>
        <p:txBody>
          <a:bodyPr wrap="none">
            <a:spAutoFit/>
          </a:bodyPr>
          <a:lstStyle/>
          <a:p>
            <a:r>
              <a:rPr lang="de-CH" sz="1400" b="1" dirty="0" err="1" smtClean="0">
                <a:latin typeface="Arial" panose="020B0604020202020204" pitchFamily="34" charset="0"/>
                <a:cs typeface="Arial" panose="020B0604020202020204" pitchFamily="34" charset="0"/>
              </a:rPr>
              <a:t>Combined</a:t>
            </a:r>
            <a:r>
              <a:rPr lang="de-CH" sz="1400" b="1" dirty="0" smtClean="0">
                <a:latin typeface="Arial" panose="020B0604020202020204" pitchFamily="34" charset="0"/>
                <a:cs typeface="Arial" panose="020B0604020202020204" pitchFamily="34" charset="0"/>
              </a:rPr>
              <a:t> </a:t>
            </a:r>
          </a:p>
          <a:p>
            <a:r>
              <a:rPr lang="de-CH" sz="1400" b="1" dirty="0" err="1" smtClean="0">
                <a:latin typeface="Arial" panose="020B0604020202020204" pitchFamily="34" charset="0"/>
                <a:cs typeface="Arial" panose="020B0604020202020204" pitchFamily="34" charset="0"/>
              </a:rPr>
              <a:t>article</a:t>
            </a:r>
            <a:r>
              <a:rPr lang="de-CH" sz="1400" b="1" dirty="0" smtClean="0">
                <a:latin typeface="Arial" panose="020B0604020202020204" pitchFamily="34" charset="0"/>
                <a:cs typeface="Arial" panose="020B0604020202020204" pitchFamily="34" charset="0"/>
              </a:rPr>
              <a:t> </a:t>
            </a:r>
            <a:endParaRPr lang="de-CH" sz="1400" b="1" dirty="0">
              <a:latin typeface="Arial" panose="020B0604020202020204" pitchFamily="34" charset="0"/>
              <a:cs typeface="Arial" panose="020B0604020202020204" pitchFamily="34" charset="0"/>
            </a:endParaRPr>
          </a:p>
        </p:txBody>
      </p:sp>
      <p:pic>
        <p:nvPicPr>
          <p:cNvPr id="18434" name="Picture 2" descr="C:\Users\FERREI~1\AppData\Local\Temp\Rar$DIa22428.6538\rdd-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53" y="1764393"/>
            <a:ext cx="737683" cy="70448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FERREI~1\AppData\Local\Temp\Rar$DIa22428.6538\rdd-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0443" y="1764393"/>
            <a:ext cx="737683" cy="704488"/>
          </a:xfrm>
          <a:prstGeom prst="rect">
            <a:avLst/>
          </a:prstGeom>
          <a:noFill/>
          <a:extLst>
            <a:ext uri="{909E8E84-426E-40DD-AFC4-6F175D3DCCD1}">
              <a14:hiddenFill xmlns:a14="http://schemas.microsoft.com/office/drawing/2010/main">
                <a:solidFill>
                  <a:srgbClr val="FFFFFF"/>
                </a:solidFill>
              </a14:hiddenFill>
            </a:ext>
          </a:extLst>
        </p:spPr>
      </p:pic>
      <p:sp>
        <p:nvSpPr>
          <p:cNvPr id="25" name="Rounded Rectangle 24"/>
          <p:cNvSpPr/>
          <p:nvPr/>
        </p:nvSpPr>
        <p:spPr>
          <a:xfrm>
            <a:off x="5501904" y="1386840"/>
            <a:ext cx="3500494" cy="377553"/>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400" b="1" dirty="0" smtClean="0">
                <a:solidFill>
                  <a:schemeClr val="tx1"/>
                </a:solidFill>
                <a:latin typeface="Arial" panose="020B0604020202020204" pitchFamily="34" charset="0"/>
                <a:cs typeface="Arial" panose="020B0604020202020204" pitchFamily="34" charset="0"/>
              </a:rPr>
              <a:t>2019</a:t>
            </a:r>
            <a:endParaRPr lang="de-CH" sz="2400" b="1" dirty="0">
              <a:solidFill>
                <a:schemeClr val="tx1"/>
              </a:solidFill>
              <a:latin typeface="Arial" panose="020B0604020202020204" pitchFamily="34" charset="0"/>
              <a:cs typeface="Arial" panose="020B0604020202020204" pitchFamily="34" charset="0"/>
            </a:endParaRPr>
          </a:p>
        </p:txBody>
      </p:sp>
      <p:sp>
        <p:nvSpPr>
          <p:cNvPr id="28" name="Rounded Rectangle 27"/>
          <p:cNvSpPr/>
          <p:nvPr/>
        </p:nvSpPr>
        <p:spPr>
          <a:xfrm>
            <a:off x="87046" y="1386840"/>
            <a:ext cx="5277698" cy="377553"/>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400" b="1" dirty="0" smtClean="0">
                <a:solidFill>
                  <a:schemeClr val="tx1"/>
                </a:solidFill>
                <a:latin typeface="Arial" panose="020B0604020202020204" pitchFamily="34" charset="0"/>
                <a:cs typeface="Arial" panose="020B0604020202020204" pitchFamily="34" charset="0"/>
              </a:rPr>
              <a:t>2018</a:t>
            </a:r>
            <a:endParaRPr lang="de-CH" sz="2400" b="1" dirty="0">
              <a:solidFill>
                <a:schemeClr val="tx1"/>
              </a:solidFill>
              <a:latin typeface="Arial" panose="020B0604020202020204" pitchFamily="34" charset="0"/>
              <a:cs typeface="Arial" panose="020B0604020202020204" pitchFamily="34" charset="0"/>
            </a:endParaRPr>
          </a:p>
        </p:txBody>
      </p:sp>
      <p:pic>
        <p:nvPicPr>
          <p:cNvPr id="18436" name="Picture 4" descr="Image result for Mitochondrial Disease Awareness Week celebra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8722" y="2123864"/>
            <a:ext cx="801629" cy="801629"/>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Image result for World Sight Day"/>
          <p:cNvPicPr>
            <a:picLocks noChangeAspect="1" noChangeArrowheads="1"/>
          </p:cNvPicPr>
          <p:nvPr/>
        </p:nvPicPr>
        <p:blipFill rotWithShape="1">
          <a:blip r:embed="rId5">
            <a:extLst>
              <a:ext uri="{28A0092B-C50C-407E-A947-70E740481C1C}">
                <a14:useLocalDpi xmlns:a14="http://schemas.microsoft.com/office/drawing/2010/main" val="0"/>
              </a:ext>
            </a:extLst>
          </a:blip>
          <a:srcRect t="8813" b="17631"/>
          <a:stretch/>
        </p:blipFill>
        <p:spPr bwMode="auto">
          <a:xfrm>
            <a:off x="2218722" y="4333220"/>
            <a:ext cx="750916" cy="773730"/>
          </a:xfrm>
          <a:prstGeom prst="rect">
            <a:avLst/>
          </a:prstGeom>
          <a:noFill/>
          <a:extLst>
            <a:ext uri="{909E8E84-426E-40DD-AFC4-6F175D3DCCD1}">
              <a14:hiddenFill xmlns:a14="http://schemas.microsoft.com/office/drawing/2010/main">
                <a:solidFill>
                  <a:srgbClr val="FFFFFF"/>
                </a:solidFill>
              </a14:hiddenFill>
            </a:ext>
          </a:extLst>
        </p:spPr>
      </p:pic>
      <p:cxnSp>
        <p:nvCxnSpPr>
          <p:cNvPr id="18437" name="Straight Connector 18436"/>
          <p:cNvCxnSpPr/>
          <p:nvPr/>
        </p:nvCxnSpPr>
        <p:spPr>
          <a:xfrm>
            <a:off x="711157" y="3470888"/>
            <a:ext cx="0" cy="424012"/>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2619537" y="3470888"/>
            <a:ext cx="0" cy="424012"/>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4094437" y="3470888"/>
            <a:ext cx="0" cy="424012"/>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5924641" y="3470888"/>
            <a:ext cx="0" cy="424012"/>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a:stCxn id="24" idx="0"/>
          </p:cNvCxnSpPr>
          <p:nvPr/>
        </p:nvCxnSpPr>
        <p:spPr>
          <a:xfrm flipH="1" flipV="1">
            <a:off x="8247860" y="3733800"/>
            <a:ext cx="1" cy="20007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pic>
        <p:nvPicPr>
          <p:cNvPr id="18441" name="Picture 8" descr="https://www.iapo.org.uk/sites/default/files/images/Banners%202018%20EDIT_Page_1(2).jpg"/>
          <p:cNvPicPr>
            <a:picLocks noChangeAspect="1" noChangeArrowheads="1"/>
          </p:cNvPicPr>
          <p:nvPr/>
        </p:nvPicPr>
        <p:blipFill rotWithShape="1">
          <a:blip r:embed="rId6">
            <a:extLst>
              <a:ext uri="{28A0092B-C50C-407E-A947-70E740481C1C}">
                <a14:useLocalDpi xmlns:a14="http://schemas.microsoft.com/office/drawing/2010/main" val="0"/>
              </a:ext>
            </a:extLst>
          </a:blip>
          <a:srcRect l="2323" r="68592"/>
          <a:stretch/>
        </p:blipFill>
        <p:spPr bwMode="auto">
          <a:xfrm>
            <a:off x="3992866" y="4368046"/>
            <a:ext cx="781926" cy="543004"/>
          </a:xfrm>
          <a:prstGeom prst="rect">
            <a:avLst/>
          </a:prstGeom>
          <a:solidFill>
            <a:schemeClr val="bg1"/>
          </a:solidFill>
        </p:spPr>
      </p:pic>
      <p:pic>
        <p:nvPicPr>
          <p:cNvPr id="1844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29286" y="4922087"/>
            <a:ext cx="1767793" cy="221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44" name="Picture 11" descr="Related image"/>
          <p:cNvPicPr>
            <a:picLocks noChangeAspect="1" noChangeArrowheads="1"/>
          </p:cNvPicPr>
          <p:nvPr/>
        </p:nvPicPr>
        <p:blipFill rotWithShape="1">
          <a:blip r:embed="rId8">
            <a:extLst>
              <a:ext uri="{28A0092B-C50C-407E-A947-70E740481C1C}">
                <a14:useLocalDpi xmlns:a14="http://schemas.microsoft.com/office/drawing/2010/main" val="0"/>
              </a:ext>
            </a:extLst>
          </a:blip>
          <a:srcRect b="10153"/>
          <a:stretch/>
        </p:blipFill>
        <p:spPr bwMode="auto">
          <a:xfrm>
            <a:off x="5978828" y="4378941"/>
            <a:ext cx="810279" cy="728010"/>
          </a:xfrm>
          <a:prstGeom prst="rect">
            <a:avLst/>
          </a:prstGeom>
          <a:noFill/>
          <a:extLst>
            <a:ext uri="{909E8E84-426E-40DD-AFC4-6F175D3DCCD1}">
              <a14:hiddenFill xmlns:a14="http://schemas.microsoft.com/office/drawing/2010/main">
                <a:solidFill>
                  <a:srgbClr val="FFFFFF"/>
                </a:solidFill>
              </a14:hiddenFill>
            </a:ext>
          </a:extLst>
        </p:spPr>
      </p:pic>
      <p:cxnSp>
        <p:nvCxnSpPr>
          <p:cNvPr id="18446" name="Straight Connector 18445"/>
          <p:cNvCxnSpPr/>
          <p:nvPr/>
        </p:nvCxnSpPr>
        <p:spPr>
          <a:xfrm>
            <a:off x="5436569" y="1386840"/>
            <a:ext cx="0" cy="3720110"/>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320259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sz="4000" b="1" dirty="0" err="1" smtClean="0">
                <a:latin typeface="Arial" panose="020B0604020202020204" pitchFamily="34" charset="0"/>
                <a:cs typeface="Arial" panose="020B0604020202020204" pitchFamily="34" charset="0"/>
              </a:rPr>
              <a:t>Awareness</a:t>
            </a:r>
            <a:r>
              <a:rPr lang="es-ES" sz="4000" b="1" dirty="0" smtClean="0">
                <a:latin typeface="Arial" panose="020B0604020202020204" pitchFamily="34" charset="0"/>
                <a:cs typeface="Arial" panose="020B0604020202020204" pitchFamily="34" charset="0"/>
              </a:rPr>
              <a:t> </a:t>
            </a:r>
            <a:r>
              <a:rPr lang="es-ES" sz="4000" b="1" dirty="0" err="1" smtClean="0">
                <a:latin typeface="Arial" panose="020B0604020202020204" pitchFamily="34" charset="0"/>
                <a:cs typeface="Arial" panose="020B0604020202020204" pitchFamily="34" charset="0"/>
              </a:rPr>
              <a:t>through</a:t>
            </a:r>
            <a:r>
              <a:rPr lang="es-ES" sz="4000" b="1" dirty="0" smtClean="0">
                <a:latin typeface="Arial" panose="020B0604020202020204" pitchFamily="34" charset="0"/>
                <a:cs typeface="Arial" panose="020B0604020202020204" pitchFamily="34" charset="0"/>
              </a:rPr>
              <a:t> </a:t>
            </a:r>
            <a:r>
              <a:rPr lang="es-ES" sz="4000" b="1" dirty="0" err="1" smtClean="0">
                <a:latin typeface="Arial" panose="020B0604020202020204" pitchFamily="34" charset="0"/>
                <a:cs typeface="Arial" panose="020B0604020202020204" pitchFamily="34" charset="0"/>
              </a:rPr>
              <a:t>conferences</a:t>
            </a:r>
            <a:endParaRPr lang="de-CH" sz="4000" b="1" dirty="0">
              <a:latin typeface="Arial" panose="020B0604020202020204" pitchFamily="34" charset="0"/>
              <a:cs typeface="Arial" panose="020B0604020202020204" pitchFamily="34" charset="0"/>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0030" y="1063229"/>
            <a:ext cx="2631725" cy="3732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23838" y="1359856"/>
            <a:ext cx="5996193" cy="3139321"/>
          </a:xfrm>
          <a:prstGeom prst="rect">
            <a:avLst/>
          </a:prstGeom>
          <a:noFill/>
        </p:spPr>
        <p:txBody>
          <a:bodyPr wrap="none" rtlCol="0">
            <a:spAutoFit/>
          </a:bodyPr>
          <a:lstStyle/>
          <a:p>
            <a:pPr marL="285750" lvl="0" indent="-285750">
              <a:buFont typeface="Arial" panose="020B0604020202020204" pitchFamily="34" charset="0"/>
              <a:buChar char="•"/>
            </a:pPr>
            <a:r>
              <a:rPr lang="en-GB" u="sng" dirty="0">
                <a:latin typeface="Arial" panose="020B0604020202020204" pitchFamily="34" charset="0"/>
                <a:cs typeface="Arial" panose="020B0604020202020204" pitchFamily="34" charset="0"/>
                <a:hlinkClick r:id="rId3"/>
              </a:rPr>
              <a:t>2nd annual Patients as Partners </a:t>
            </a:r>
            <a:r>
              <a:rPr lang="en-GB" u="sng" dirty="0" smtClean="0">
                <a:latin typeface="Arial" panose="020B0604020202020204" pitchFamily="34" charset="0"/>
                <a:cs typeface="Arial" panose="020B0604020202020204" pitchFamily="34" charset="0"/>
                <a:hlinkClick r:id="rId3"/>
              </a:rPr>
              <a:t>EU</a:t>
            </a:r>
            <a:endParaRPr lang="en-GB" u="sng" dirty="0" smtClean="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en-GB" dirty="0">
                <a:latin typeface="Arial" panose="020B0604020202020204" pitchFamily="34" charset="0"/>
                <a:cs typeface="Arial" panose="020B0604020202020204" pitchFamily="34" charset="0"/>
              </a:rPr>
              <a:t>23-24 January 2018, London, </a:t>
            </a:r>
            <a:r>
              <a:rPr lang="en-GB" dirty="0" smtClean="0">
                <a:latin typeface="Arial" panose="020B0604020202020204" pitchFamily="34" charset="0"/>
                <a:cs typeface="Arial" panose="020B0604020202020204" pitchFamily="34" charset="0"/>
              </a:rPr>
              <a:t>UK</a:t>
            </a:r>
            <a:endParaRPr lang="en-US" u="sng" dirty="0" smtClean="0">
              <a:latin typeface="Arial" panose="020B0604020202020204" pitchFamily="34" charset="0"/>
              <a:cs typeface="Arial" panose="020B0604020202020204" pitchFamily="34" charset="0"/>
              <a:hlinkClick r:id="rId4"/>
            </a:endParaRPr>
          </a:p>
          <a:p>
            <a:pPr marL="285750" lvl="0" indent="-285750">
              <a:buFont typeface="Arial" panose="020B0604020202020204" pitchFamily="34" charset="0"/>
              <a:buChar char="•"/>
            </a:pPr>
            <a:r>
              <a:rPr lang="en-US" u="sng" dirty="0" smtClean="0">
                <a:latin typeface="Arial" panose="020B0604020202020204" pitchFamily="34" charset="0"/>
                <a:cs typeface="Arial" panose="020B0604020202020204" pitchFamily="34" charset="0"/>
                <a:hlinkClick r:id="rId4"/>
              </a:rPr>
              <a:t>DIA </a:t>
            </a:r>
            <a:r>
              <a:rPr lang="en-US" u="sng" dirty="0">
                <a:latin typeface="Arial" panose="020B0604020202020204" pitchFamily="34" charset="0"/>
                <a:cs typeface="Arial" panose="020B0604020202020204" pitchFamily="34" charset="0"/>
                <a:hlinkClick r:id="rId4"/>
              </a:rPr>
              <a:t>Europe 2018</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en-US" dirty="0" smtClean="0">
                <a:latin typeface="Arial" panose="020B0604020202020204" pitchFamily="34" charset="0"/>
                <a:cs typeface="Arial" panose="020B0604020202020204" pitchFamily="34" charset="0"/>
              </a:rPr>
              <a:t>18 </a:t>
            </a:r>
            <a:r>
              <a:rPr lang="en-US" dirty="0">
                <a:latin typeface="Arial" panose="020B0604020202020204" pitchFamily="34" charset="0"/>
                <a:cs typeface="Arial" panose="020B0604020202020204" pitchFamily="34" charset="0"/>
              </a:rPr>
              <a:t>April 2018, Basel, </a:t>
            </a:r>
            <a:r>
              <a:rPr lang="en-US" dirty="0" smtClean="0">
                <a:latin typeface="Arial" panose="020B0604020202020204" pitchFamily="34" charset="0"/>
                <a:cs typeface="Arial" panose="020B0604020202020204" pitchFamily="34" charset="0"/>
              </a:rPr>
              <a:t>Switzerland</a:t>
            </a:r>
            <a:endParaRPr lang="en-US" u="sng" dirty="0" smtClean="0">
              <a:latin typeface="Arial" panose="020B0604020202020204" pitchFamily="34" charset="0"/>
              <a:cs typeface="Arial" panose="020B0604020202020204" pitchFamily="34" charset="0"/>
              <a:hlinkClick r:id="rId5"/>
            </a:endParaRPr>
          </a:p>
          <a:p>
            <a:pPr marL="285750" lvl="0" indent="-285750">
              <a:buFont typeface="Arial" panose="020B0604020202020204" pitchFamily="34" charset="0"/>
              <a:buChar char="•"/>
            </a:pPr>
            <a:r>
              <a:rPr lang="en-US" u="sng" dirty="0" smtClean="0">
                <a:latin typeface="Arial" panose="020B0604020202020204" pitchFamily="34" charset="0"/>
                <a:cs typeface="Arial" panose="020B0604020202020204" pitchFamily="34" charset="0"/>
                <a:hlinkClick r:id="rId5"/>
              </a:rPr>
              <a:t>MITOCON</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conference for poster presentation </a:t>
            </a:r>
            <a:endParaRPr lang="en-US" dirty="0" smtClean="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en-US" dirty="0" smtClean="0">
                <a:latin typeface="Arial" panose="020B0604020202020204" pitchFamily="34" charset="0"/>
                <a:cs typeface="Arial" panose="020B0604020202020204" pitchFamily="34" charset="0"/>
              </a:rPr>
              <a:t>25 </a:t>
            </a:r>
            <a:r>
              <a:rPr lang="en-US" dirty="0">
                <a:latin typeface="Arial" panose="020B0604020202020204" pitchFamily="34" charset="0"/>
                <a:cs typeface="Arial" panose="020B0604020202020204" pitchFamily="34" charset="0"/>
              </a:rPr>
              <a:t>May 2018 </a:t>
            </a:r>
            <a:r>
              <a:rPr lang="en-US" dirty="0" smtClean="0">
                <a:latin typeface="Arial" panose="020B0604020202020204" pitchFamily="34" charset="0"/>
                <a:cs typeface="Arial" panose="020B0604020202020204" pitchFamily="34" charset="0"/>
              </a:rPr>
              <a:t>Rome</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Italy</a:t>
            </a:r>
            <a:endParaRPr lang="de-CH"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fr-FR" u="sng" dirty="0" smtClean="0">
                <a:latin typeface="Arial" panose="020B0604020202020204" pitchFamily="34" charset="0"/>
                <a:cs typeface="Arial" panose="020B0604020202020204" pitchFamily="34" charset="0"/>
                <a:hlinkClick r:id="rId6"/>
              </a:rPr>
              <a:t>Ouvrir </a:t>
            </a:r>
            <a:r>
              <a:rPr lang="fr-FR" u="sng" dirty="0">
                <a:latin typeface="Arial" panose="020B0604020202020204" pitchFamily="34" charset="0"/>
                <a:cs typeface="Arial" panose="020B0604020202020204" pitchFamily="34" charset="0"/>
                <a:hlinkClick r:id="rId6"/>
              </a:rPr>
              <a:t>Les Yeux</a:t>
            </a:r>
            <a:r>
              <a:rPr lang="fr-FR" dirty="0">
                <a:latin typeface="Arial" panose="020B0604020202020204" pitchFamily="34" charset="0"/>
                <a:cs typeface="Arial" panose="020B0604020202020204" pitchFamily="34" charset="0"/>
              </a:rPr>
              <a:t> (LHON France) </a:t>
            </a:r>
            <a:endParaRPr lang="fr-FR" dirty="0" smtClean="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en-US" dirty="0" smtClean="0">
                <a:latin typeface="Arial" panose="020B0604020202020204" pitchFamily="34" charset="0"/>
                <a:cs typeface="Arial" panose="020B0604020202020204" pitchFamily="34" charset="0"/>
              </a:rPr>
              <a:t>26 </a:t>
            </a:r>
            <a:r>
              <a:rPr lang="en-US" dirty="0">
                <a:latin typeface="Arial" panose="020B0604020202020204" pitchFamily="34" charset="0"/>
                <a:cs typeface="Arial" panose="020B0604020202020204" pitchFamily="34" charset="0"/>
              </a:rPr>
              <a:t>May 2018 </a:t>
            </a:r>
            <a:r>
              <a:rPr lang="en-US" dirty="0" smtClean="0">
                <a:latin typeface="Arial" panose="020B0604020202020204" pitchFamily="34" charset="0"/>
                <a:cs typeface="Arial" panose="020B0604020202020204" pitchFamily="34" charset="0"/>
              </a:rPr>
              <a:t>Paris</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France</a:t>
            </a:r>
            <a:endParaRPr lang="de-CH"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u="sng" dirty="0" err="1" smtClean="0">
                <a:latin typeface="Arial" panose="020B0604020202020204" pitchFamily="34" charset="0"/>
                <a:cs typeface="Arial" panose="020B0604020202020204" pitchFamily="34" charset="0"/>
                <a:hlinkClick r:id="rId7"/>
              </a:rPr>
              <a:t>Oogverening</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(Eye Association for Netherlands) </a:t>
            </a:r>
            <a:endParaRPr lang="en-US" dirty="0" smtClean="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en-US" dirty="0" smtClean="0">
                <a:latin typeface="Arial" panose="020B0604020202020204" pitchFamily="34" charset="0"/>
                <a:cs typeface="Arial" panose="020B0604020202020204" pitchFamily="34" charset="0"/>
              </a:rPr>
              <a:t>22 </a:t>
            </a:r>
            <a:r>
              <a:rPr lang="en-US" dirty="0">
                <a:latin typeface="Arial" panose="020B0604020202020204" pitchFamily="34" charset="0"/>
                <a:cs typeface="Arial" panose="020B0604020202020204" pitchFamily="34" charset="0"/>
              </a:rPr>
              <a:t>September 2018, Rotterdam, The </a:t>
            </a:r>
            <a:r>
              <a:rPr lang="en-US" dirty="0" smtClean="0">
                <a:latin typeface="Arial" panose="020B0604020202020204" pitchFamily="34" charset="0"/>
                <a:cs typeface="Arial" panose="020B0604020202020204" pitchFamily="34" charset="0"/>
              </a:rPr>
              <a:t>Netherlands</a:t>
            </a:r>
            <a:endParaRPr lang="de-CH"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E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37753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sz="4000" b="1" dirty="0" err="1">
                <a:latin typeface="Arial" panose="020B0604020202020204" pitchFamily="34" charset="0"/>
                <a:cs typeface="Arial" panose="020B0604020202020204" pitchFamily="34" charset="0"/>
              </a:rPr>
              <a:t>Awareness</a:t>
            </a:r>
            <a:r>
              <a:rPr lang="es-ES" sz="4000" b="1" dirty="0">
                <a:latin typeface="Arial" panose="020B0604020202020204" pitchFamily="34" charset="0"/>
                <a:cs typeface="Arial" panose="020B0604020202020204" pitchFamily="34" charset="0"/>
              </a:rPr>
              <a:t> </a:t>
            </a:r>
            <a:r>
              <a:rPr lang="es-ES" sz="4000" b="1" dirty="0" err="1" smtClean="0">
                <a:latin typeface="Arial" panose="020B0604020202020204" pitchFamily="34" charset="0"/>
                <a:cs typeface="Arial" panose="020B0604020202020204" pitchFamily="34" charset="0"/>
              </a:rPr>
              <a:t>through</a:t>
            </a:r>
            <a:r>
              <a:rPr lang="es-ES" sz="4000" b="1" dirty="0" smtClean="0">
                <a:latin typeface="Arial" panose="020B0604020202020204" pitchFamily="34" charset="0"/>
                <a:cs typeface="Arial" panose="020B0604020202020204" pitchFamily="34" charset="0"/>
              </a:rPr>
              <a:t> </a:t>
            </a:r>
            <a:r>
              <a:rPr lang="es-ES" sz="4000" b="1" dirty="0" err="1" smtClean="0">
                <a:latin typeface="Arial" panose="020B0604020202020204" pitchFamily="34" charset="0"/>
                <a:cs typeface="Arial" panose="020B0604020202020204" pitchFamily="34" charset="0"/>
              </a:rPr>
              <a:t>conferences</a:t>
            </a:r>
            <a:endParaRPr lang="de-CH" sz="4000" b="1" dirty="0">
              <a:latin typeface="Arial" panose="020B0604020202020204" pitchFamily="34" charset="0"/>
              <a:cs typeface="Arial" panose="020B0604020202020204" pitchFamily="34" charset="0"/>
            </a:endParaRPr>
          </a:p>
        </p:txBody>
      </p:sp>
      <p:sp>
        <p:nvSpPr>
          <p:cNvPr id="6" name="TextBox 5"/>
          <p:cNvSpPr txBox="1"/>
          <p:nvPr/>
        </p:nvSpPr>
        <p:spPr>
          <a:xfrm>
            <a:off x="223838" y="1359856"/>
            <a:ext cx="8462962" cy="2862322"/>
          </a:xfrm>
          <a:prstGeom prst="rect">
            <a:avLst/>
          </a:prstGeom>
          <a:noFill/>
        </p:spPr>
        <p:txBody>
          <a:bodyPr wrap="square" rtlCol="0">
            <a:spAutoFit/>
          </a:bodyPr>
          <a:lstStyle/>
          <a:p>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hlinkClick r:id="rId2"/>
              </a:rPr>
              <a:t>European </a:t>
            </a:r>
            <a:r>
              <a:rPr lang="en-GB" dirty="0">
                <a:latin typeface="Arial" panose="020B0604020202020204" pitchFamily="34" charset="0"/>
                <a:cs typeface="Arial" panose="020B0604020202020204" pitchFamily="34" charset="0"/>
                <a:hlinkClick r:id="rId2"/>
              </a:rPr>
              <a:t>Blind Union (EBU) </a:t>
            </a:r>
            <a:endParaRPr lang="en-GB" dirty="0" smtClean="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en-GB" dirty="0" smtClean="0">
                <a:latin typeface="Arial" panose="020B0604020202020204" pitchFamily="34" charset="0"/>
                <a:cs typeface="Arial" panose="020B0604020202020204" pitchFamily="34" charset="0"/>
              </a:rPr>
              <a:t>24 </a:t>
            </a:r>
            <a:r>
              <a:rPr lang="en-GB" dirty="0">
                <a:latin typeface="Arial" panose="020B0604020202020204" pitchFamily="34" charset="0"/>
                <a:cs typeface="Arial" panose="020B0604020202020204" pitchFamily="34" charset="0"/>
              </a:rPr>
              <a:t>January </a:t>
            </a:r>
            <a:r>
              <a:rPr lang="en-GB" dirty="0" smtClean="0">
                <a:latin typeface="Arial" panose="020B0604020202020204" pitchFamily="34" charset="0"/>
                <a:cs typeface="Arial" panose="020B0604020202020204" pitchFamily="34" charset="0"/>
              </a:rPr>
              <a:t>2019, Webinar </a:t>
            </a:r>
            <a:endParaRPr lang="en-GB" u="sng" dirty="0" smtClean="0">
              <a:latin typeface="Arial" panose="020B0604020202020204" pitchFamily="34" charset="0"/>
              <a:cs typeface="Arial" panose="020B0604020202020204" pitchFamily="34" charset="0"/>
              <a:hlinkClick r:id="rId3"/>
            </a:endParaRPr>
          </a:p>
          <a:p>
            <a:pPr marL="285750" lvl="0" indent="-285750">
              <a:buFont typeface="Arial" panose="020B0604020202020204" pitchFamily="34" charset="0"/>
              <a:buChar char="•"/>
            </a:pPr>
            <a:r>
              <a:rPr lang="en-GB" u="sng" dirty="0" smtClean="0">
                <a:latin typeface="Arial" panose="020B0604020202020204" pitchFamily="34" charset="0"/>
                <a:cs typeface="Arial" panose="020B0604020202020204" pitchFamily="34" charset="0"/>
                <a:hlinkClick r:id="rId3"/>
              </a:rPr>
              <a:t>3</a:t>
            </a:r>
            <a:r>
              <a:rPr lang="en-GB" u="sng" baseline="30000" dirty="0" smtClean="0">
                <a:latin typeface="Arial" panose="020B0604020202020204" pitchFamily="34" charset="0"/>
                <a:cs typeface="Arial" panose="020B0604020202020204" pitchFamily="34" charset="0"/>
                <a:hlinkClick r:id="rId3"/>
              </a:rPr>
              <a:t>rd</a:t>
            </a:r>
            <a:r>
              <a:rPr lang="en-GB" u="sng" dirty="0" smtClean="0">
                <a:latin typeface="Arial" panose="020B0604020202020204" pitchFamily="34" charset="0"/>
                <a:cs typeface="Arial" panose="020B0604020202020204" pitchFamily="34" charset="0"/>
                <a:hlinkClick r:id="rId3"/>
              </a:rPr>
              <a:t> annual </a:t>
            </a:r>
            <a:r>
              <a:rPr lang="en-GB" u="sng" dirty="0">
                <a:latin typeface="Arial" panose="020B0604020202020204" pitchFamily="34" charset="0"/>
                <a:cs typeface="Arial" panose="020B0604020202020204" pitchFamily="34" charset="0"/>
                <a:hlinkClick r:id="rId3"/>
              </a:rPr>
              <a:t>Patients as Partners </a:t>
            </a:r>
            <a:r>
              <a:rPr lang="en-GB" u="sng" dirty="0" smtClean="0">
                <a:latin typeface="Arial" panose="020B0604020202020204" pitchFamily="34" charset="0"/>
                <a:cs typeface="Arial" panose="020B0604020202020204" pitchFamily="34" charset="0"/>
                <a:hlinkClick r:id="rId3"/>
              </a:rPr>
              <a:t>EU</a:t>
            </a:r>
            <a:endParaRPr lang="en-GB" u="sng" dirty="0" smtClean="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en-GB" dirty="0">
                <a:latin typeface="Arial" panose="020B0604020202020204" pitchFamily="34" charset="0"/>
                <a:cs typeface="Arial" panose="020B0604020202020204" pitchFamily="34" charset="0"/>
              </a:rPr>
              <a:t>28-29 January 2019, London, </a:t>
            </a:r>
            <a:r>
              <a:rPr lang="en-GB" dirty="0" smtClean="0">
                <a:latin typeface="Arial" panose="020B0604020202020204" pitchFamily="34" charset="0"/>
                <a:cs typeface="Arial" panose="020B0604020202020204" pitchFamily="34" charset="0"/>
              </a:rPr>
              <a:t>UK</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hlinkClick r:id="rId4"/>
              </a:rPr>
              <a:t>ASANOL </a:t>
            </a:r>
            <a:r>
              <a:rPr lang="en-GB" dirty="0">
                <a:latin typeface="Arial" panose="020B0604020202020204" pitchFamily="34" charset="0"/>
                <a:cs typeface="Arial" panose="020B0604020202020204" pitchFamily="34" charset="0"/>
                <a:hlinkClick r:id="rId4"/>
              </a:rPr>
              <a:t>National </a:t>
            </a:r>
            <a:r>
              <a:rPr lang="en-GB" dirty="0" smtClean="0">
                <a:latin typeface="Arial" panose="020B0604020202020204" pitchFamily="34" charset="0"/>
                <a:cs typeface="Arial" panose="020B0604020202020204" pitchFamily="34" charset="0"/>
                <a:hlinkClick r:id="rId4"/>
              </a:rPr>
              <a:t>conference</a:t>
            </a:r>
            <a:endParaRPr lang="de-CH"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en-GB" dirty="0" smtClean="0">
                <a:latin typeface="Arial" panose="020B0604020202020204" pitchFamily="34" charset="0"/>
                <a:cs typeface="Arial" panose="020B0604020202020204" pitchFamily="34" charset="0"/>
              </a:rPr>
              <a:t>26-27 April</a:t>
            </a:r>
            <a:r>
              <a:rPr lang="en-GB" dirty="0">
                <a:latin typeface="Arial" panose="020B0604020202020204" pitchFamily="34" charset="0"/>
                <a:cs typeface="Arial" panose="020B0604020202020204" pitchFamily="34" charset="0"/>
              </a:rPr>
              <a:t> 2019</a:t>
            </a:r>
            <a:r>
              <a:rPr lang="en-GB" dirty="0" smtClean="0">
                <a:latin typeface="Arial" panose="020B0604020202020204" pitchFamily="34" charset="0"/>
                <a:cs typeface="Arial" panose="020B0604020202020204" pitchFamily="34" charset="0"/>
              </a:rPr>
              <a:t>, Madrid, Spain</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hlinkClick r:id="rId5"/>
              </a:rPr>
              <a:t>LHON Eye Society (Sweden)</a:t>
            </a:r>
            <a:endParaRPr lang="en-GB" dirty="0" smtClean="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en-GB" dirty="0" smtClean="0">
                <a:latin typeface="Arial" panose="020B0604020202020204" pitchFamily="34" charset="0"/>
                <a:cs typeface="Arial" panose="020B0604020202020204" pitchFamily="34" charset="0"/>
              </a:rPr>
              <a:t>7-8 June 2019</a:t>
            </a:r>
            <a:r>
              <a:rPr lang="en-GB" dirty="0">
                <a:latin typeface="Arial" panose="020B0604020202020204" pitchFamily="34" charset="0"/>
                <a:cs typeface="Arial" panose="020B0604020202020204" pitchFamily="34" charset="0"/>
              </a:rPr>
              <a:t>, </a:t>
            </a:r>
            <a:r>
              <a:rPr lang="en-GB" dirty="0" err="1" smtClean="0">
                <a:latin typeface="Arial" panose="020B0604020202020204" pitchFamily="34" charset="0"/>
                <a:cs typeface="Arial" panose="020B0604020202020204" pitchFamily="34" charset="0"/>
              </a:rPr>
              <a:t>Södertälje</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Sweden</a:t>
            </a:r>
          </a:p>
          <a:p>
            <a:pPr marL="742950" lvl="1" indent="-285750">
              <a:buFont typeface="Wingdings" panose="05000000000000000000" pitchFamily="2" charset="2"/>
              <a:buChar char="§"/>
            </a:pPr>
            <a:endParaRPr lang="en-GB" dirty="0" smtClean="0">
              <a:latin typeface="Arial" panose="020B0604020202020204" pitchFamily="34" charset="0"/>
              <a:cs typeface="Arial" panose="020B0604020202020204" pitchFamily="34" charset="0"/>
            </a:endParaRPr>
          </a:p>
        </p:txBody>
      </p:sp>
      <p:pic>
        <p:nvPicPr>
          <p:cNvPr id="21506" name="Picture 2" descr="Image result for conferences icon black and whi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4003" y="1359856"/>
            <a:ext cx="3044826" cy="3044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3335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31" y="202408"/>
            <a:ext cx="8784771" cy="857250"/>
          </a:xfrm>
        </p:spPr>
        <p:txBody>
          <a:bodyPr>
            <a:noAutofit/>
          </a:bodyPr>
          <a:lstStyle/>
          <a:p>
            <a:r>
              <a:rPr lang="en-US" sz="3600" b="1" dirty="0" smtClean="0">
                <a:latin typeface="Arial" panose="020B0604020202020204" pitchFamily="34" charset="0"/>
                <a:cs typeface="Arial" panose="020B0604020202020204" pitchFamily="34" charset="0"/>
              </a:rPr>
              <a:t>Awareness through collaboration </a:t>
            </a:r>
            <a:r>
              <a:rPr lang="en-US" sz="3600" b="1" dirty="0">
                <a:latin typeface="Arial" panose="020B0604020202020204" pitchFamily="34" charset="0"/>
                <a:cs typeface="Arial" panose="020B0604020202020204" pitchFamily="34" charset="0"/>
              </a:rPr>
              <a:t>with umbrella/related disease </a:t>
            </a:r>
            <a:r>
              <a:rPr lang="en-US" sz="3600" b="1" dirty="0" err="1">
                <a:latin typeface="Arial" panose="020B0604020202020204" pitchFamily="34" charset="0"/>
                <a:cs typeface="Arial" panose="020B0604020202020204" pitchFamily="34" charset="0"/>
              </a:rPr>
              <a:t>organisations</a:t>
            </a:r>
            <a:r>
              <a:rPr lang="en-US" sz="3600" b="1" dirty="0">
                <a:latin typeface="Arial" panose="020B0604020202020204" pitchFamily="34" charset="0"/>
                <a:cs typeface="Arial" panose="020B0604020202020204" pitchFamily="34" charset="0"/>
              </a:rPr>
              <a:t> </a:t>
            </a:r>
          </a:p>
        </p:txBody>
      </p:sp>
      <p:pic>
        <p:nvPicPr>
          <p:cNvPr id="19458" name="Picture 2" descr="Image result for EBU bli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1692" y="1795541"/>
            <a:ext cx="3477533" cy="15399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3838" y="1795541"/>
            <a:ext cx="5153975" cy="2308324"/>
          </a:xfrm>
          <a:prstGeom prst="rect">
            <a:avLst/>
          </a:prstGeom>
          <a:noFill/>
        </p:spPr>
        <p:txBody>
          <a:bodyPr wrap="none" rtlCol="0">
            <a:spAutoFit/>
          </a:bodyPr>
          <a:lstStyle/>
          <a:p>
            <a:pPr marL="285750" indent="-285750">
              <a:buFont typeface="Arial" panose="020B0604020202020204" pitchFamily="34" charset="0"/>
              <a:buChar char="•"/>
            </a:pPr>
            <a:r>
              <a:rPr lang="es-ES" dirty="0" err="1" smtClean="0">
                <a:latin typeface="Arial" panose="020B0604020202020204" pitchFamily="34" charset="0"/>
                <a:cs typeface="Arial" panose="020B0604020202020204" pitchFamily="34" charset="0"/>
              </a:rPr>
              <a:t>Newsletter</a:t>
            </a:r>
            <a:r>
              <a:rPr lang="es-ES" dirty="0" smtClean="0">
                <a:latin typeface="Arial" panose="020B0604020202020204" pitchFamily="34" charset="0"/>
                <a:cs typeface="Arial" panose="020B0604020202020204" pitchFamily="34" charset="0"/>
              </a:rPr>
              <a:t> </a:t>
            </a:r>
          </a:p>
          <a:p>
            <a:pPr marL="742950" lvl="1" indent="-285750">
              <a:buFont typeface="Wingdings" panose="05000000000000000000" pitchFamily="2" charset="2"/>
              <a:buChar char="§"/>
            </a:pPr>
            <a:r>
              <a:rPr lang="en-US" dirty="0" smtClean="0">
                <a:latin typeface="Arial" panose="020B0604020202020204" pitchFamily="34" charset="0"/>
                <a:cs typeface="Arial" panose="020B0604020202020204" pitchFamily="34" charset="0"/>
                <a:hlinkClick r:id="rId3"/>
              </a:rPr>
              <a:t>Finding </a:t>
            </a:r>
            <a:r>
              <a:rPr lang="en-US" dirty="0">
                <a:latin typeface="Arial" panose="020B0604020202020204" pitchFamily="34" charset="0"/>
                <a:cs typeface="Arial" panose="020B0604020202020204" pitchFamily="34" charset="0"/>
                <a:hlinkClick r:id="rId3"/>
              </a:rPr>
              <a:t>the roadmap for living with </a:t>
            </a:r>
            <a:r>
              <a:rPr lang="en-US" dirty="0" smtClean="0">
                <a:latin typeface="Arial" panose="020B0604020202020204" pitchFamily="34" charset="0"/>
                <a:cs typeface="Arial" panose="020B0604020202020204" pitchFamily="34" charset="0"/>
                <a:hlinkClick r:id="rId3"/>
              </a:rPr>
              <a:t>LHON</a:t>
            </a:r>
            <a:endParaRPr lang="en-US" dirty="0" smtClean="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es-ES" dirty="0">
                <a:latin typeface="Arial" panose="020B0604020202020204" pitchFamily="34" charset="0"/>
                <a:cs typeface="Arial" panose="020B0604020202020204" pitchFamily="34" charset="0"/>
              </a:rPr>
              <a:t>In </a:t>
            </a:r>
            <a:r>
              <a:rPr lang="es-ES" dirty="0" err="1">
                <a:latin typeface="Arial" panose="020B0604020202020204" pitchFamily="34" charset="0"/>
                <a:cs typeface="Arial" panose="020B0604020202020204" pitchFamily="34" charset="0"/>
              </a:rPr>
              <a:t>four</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languages</a:t>
            </a:r>
            <a:r>
              <a:rPr lang="es-ES" dirty="0">
                <a:latin typeface="Arial" panose="020B0604020202020204" pitchFamily="34" charset="0"/>
                <a:cs typeface="Arial" panose="020B0604020202020204" pitchFamily="34" charset="0"/>
              </a:rPr>
              <a:t>: EN, FR, IT, </a:t>
            </a:r>
            <a:r>
              <a:rPr lang="es-ES" dirty="0" smtClean="0">
                <a:latin typeface="Arial" panose="020B0604020202020204" pitchFamily="34" charset="0"/>
                <a:cs typeface="Arial" panose="020B0604020202020204" pitchFamily="34" charset="0"/>
              </a:rPr>
              <a:t>SP,GR</a:t>
            </a:r>
          </a:p>
          <a:p>
            <a:pPr marL="285750" indent="-285750">
              <a:buFont typeface="Arial" panose="020B0604020202020204" pitchFamily="34" charset="0"/>
              <a:buChar char="•"/>
            </a:pPr>
            <a:r>
              <a:rPr lang="es-ES" dirty="0" err="1" smtClean="0">
                <a:latin typeface="Arial" panose="020B0604020202020204" pitchFamily="34" charset="0"/>
                <a:cs typeface="Arial" panose="020B0604020202020204" pitchFamily="34" charset="0"/>
              </a:rPr>
              <a:t>Website</a:t>
            </a:r>
            <a:r>
              <a:rPr lang="es-ES" dirty="0" smtClean="0">
                <a:latin typeface="Arial" panose="020B0604020202020204" pitchFamily="34" charset="0"/>
                <a:cs typeface="Arial" panose="020B0604020202020204" pitchFamily="34" charset="0"/>
              </a:rPr>
              <a:t> </a:t>
            </a:r>
          </a:p>
          <a:p>
            <a:pPr marL="742950" lvl="1" indent="-285750">
              <a:buFont typeface="Wingdings" panose="05000000000000000000" pitchFamily="2" charset="2"/>
              <a:buChar char="§"/>
            </a:pPr>
            <a:r>
              <a:rPr lang="es-ES" dirty="0">
                <a:latin typeface="Arial" panose="020B0604020202020204" pitchFamily="34" charset="0"/>
                <a:cs typeface="Arial" panose="020B0604020202020204" pitchFamily="34" charset="0"/>
                <a:hlinkClick r:id="rId4"/>
              </a:rPr>
              <a:t>http://www.euroblind.org</a:t>
            </a:r>
            <a:r>
              <a:rPr lang="es-ES" dirty="0" smtClean="0">
                <a:latin typeface="Arial" panose="020B0604020202020204" pitchFamily="34" charset="0"/>
                <a:cs typeface="Arial" panose="020B0604020202020204" pitchFamily="34" charset="0"/>
                <a:hlinkClick r:id="rId4"/>
              </a:rPr>
              <a:t>/</a:t>
            </a:r>
            <a:r>
              <a:rPr lang="es-ES" dirty="0" smtClean="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s-ES" dirty="0" err="1" smtClean="0">
                <a:latin typeface="Arial" panose="020B0604020202020204" pitchFamily="34" charset="0"/>
                <a:cs typeface="Arial" panose="020B0604020202020204" pitchFamily="34" charset="0"/>
              </a:rPr>
              <a:t>Webinar</a:t>
            </a:r>
            <a:r>
              <a:rPr lang="es-ES" dirty="0" smtClean="0">
                <a:latin typeface="Arial" panose="020B0604020202020204" pitchFamily="34" charset="0"/>
                <a:cs typeface="Arial" panose="020B0604020202020204" pitchFamily="34" charset="0"/>
              </a:rPr>
              <a:t> </a:t>
            </a:r>
          </a:p>
          <a:p>
            <a:pPr marL="800100" lvl="1" indent="-342900">
              <a:buFont typeface="Wingdings" panose="05000000000000000000" pitchFamily="2" charset="2"/>
              <a:buChar char="§"/>
            </a:pPr>
            <a:r>
              <a:rPr lang="es-ES" dirty="0" err="1" smtClean="0">
                <a:latin typeface="Arial" panose="020B0604020202020204" pitchFamily="34" charset="0"/>
                <a:cs typeface="Arial" panose="020B0604020202020204" pitchFamily="34" charset="0"/>
              </a:rPr>
              <a:t>Emailing</a:t>
            </a:r>
            <a:r>
              <a:rPr lang="es-ES" dirty="0" smtClean="0">
                <a:latin typeface="Arial" panose="020B0604020202020204" pitchFamily="34" charset="0"/>
                <a:cs typeface="Arial" panose="020B0604020202020204" pitchFamily="34" charset="0"/>
              </a:rPr>
              <a:t> </a:t>
            </a:r>
          </a:p>
          <a:p>
            <a:pPr marL="800100" lvl="1" indent="-342900">
              <a:buFont typeface="Wingdings" panose="05000000000000000000" pitchFamily="2" charset="2"/>
              <a:buChar char="§"/>
            </a:pPr>
            <a:r>
              <a:rPr lang="es-ES" dirty="0" smtClean="0">
                <a:latin typeface="Arial" panose="020B0604020202020204" pitchFamily="34" charset="0"/>
                <a:cs typeface="Arial" panose="020B0604020202020204" pitchFamily="34" charset="0"/>
              </a:rPr>
              <a:t>Record </a:t>
            </a:r>
            <a:r>
              <a:rPr lang="es-ES" dirty="0" err="1" smtClean="0">
                <a:latin typeface="Arial" panose="020B0604020202020204" pitchFamily="34" charset="0"/>
                <a:cs typeface="Arial" panose="020B0604020202020204" pitchFamily="34" charset="0"/>
              </a:rPr>
              <a:t>will</a:t>
            </a:r>
            <a:r>
              <a:rPr lang="es-ES" dirty="0" smtClean="0">
                <a:latin typeface="Arial" panose="020B0604020202020204" pitchFamily="34" charset="0"/>
                <a:cs typeface="Arial" panose="020B0604020202020204" pitchFamily="34" charset="0"/>
              </a:rPr>
              <a:t> be </a:t>
            </a:r>
            <a:r>
              <a:rPr lang="es-ES" dirty="0" err="1" smtClean="0">
                <a:latin typeface="Arial" panose="020B0604020202020204" pitchFamily="34" charset="0"/>
                <a:cs typeface="Arial" panose="020B0604020202020204" pitchFamily="34" charset="0"/>
              </a:rPr>
              <a:t>available</a:t>
            </a:r>
            <a:r>
              <a:rPr lang="es-ES" dirty="0" smtClean="0">
                <a:latin typeface="Arial" panose="020B0604020202020204" pitchFamily="34" charset="0"/>
                <a:cs typeface="Arial" panose="020B0604020202020204" pitchFamily="34" charset="0"/>
              </a:rPr>
              <a:t> </a:t>
            </a:r>
            <a:r>
              <a:rPr lang="es-ES" dirty="0" smtClean="0">
                <a:latin typeface="Arial" panose="020B0604020202020204" pitchFamily="34" charset="0"/>
                <a:cs typeface="Arial" panose="020B0604020202020204" pitchFamily="34" charset="0"/>
                <a:hlinkClick r:id="rId5"/>
              </a:rPr>
              <a:t>HERE</a:t>
            </a:r>
            <a:endParaRPr lang="de-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0678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sz="4000" b="1" dirty="0" err="1">
                <a:latin typeface="Arial" panose="020B0604020202020204" pitchFamily="34" charset="0"/>
                <a:cs typeface="Arial" panose="020B0604020202020204" pitchFamily="34" charset="0"/>
              </a:rPr>
              <a:t>What</a:t>
            </a:r>
            <a:r>
              <a:rPr lang="es-ES" sz="4000" b="1" dirty="0">
                <a:latin typeface="Arial" panose="020B0604020202020204" pitchFamily="34" charset="0"/>
                <a:cs typeface="Arial" panose="020B0604020202020204" pitchFamily="34" charset="0"/>
              </a:rPr>
              <a:t> </a:t>
            </a:r>
            <a:r>
              <a:rPr lang="es-ES" sz="4000" b="1" dirty="0" err="1">
                <a:latin typeface="Arial" panose="020B0604020202020204" pitchFamily="34" charset="0"/>
                <a:cs typeface="Arial" panose="020B0604020202020204" pitchFamily="34" charset="0"/>
              </a:rPr>
              <a:t>is</a:t>
            </a:r>
            <a:r>
              <a:rPr lang="es-ES" sz="4000" b="1" dirty="0">
                <a:latin typeface="Arial" panose="020B0604020202020204" pitchFamily="34" charset="0"/>
                <a:cs typeface="Arial" panose="020B0604020202020204" pitchFamily="34" charset="0"/>
              </a:rPr>
              <a:t> </a:t>
            </a:r>
            <a:r>
              <a:rPr lang="es-ES" sz="4000" b="1" dirty="0" err="1">
                <a:latin typeface="Arial" panose="020B0604020202020204" pitchFamily="34" charset="0"/>
                <a:cs typeface="Arial" panose="020B0604020202020204" pitchFamily="34" charset="0"/>
              </a:rPr>
              <a:t>Leber’s</a:t>
            </a:r>
            <a:r>
              <a:rPr lang="es-ES" sz="4000" b="1" dirty="0">
                <a:latin typeface="Arial" panose="020B0604020202020204" pitchFamily="34" charset="0"/>
                <a:cs typeface="Arial" panose="020B0604020202020204" pitchFamily="34" charset="0"/>
              </a:rPr>
              <a:t> </a:t>
            </a:r>
            <a:r>
              <a:rPr lang="es-ES" sz="4000" b="1" dirty="0" err="1" smtClean="0">
                <a:latin typeface="Arial" panose="020B0604020202020204" pitchFamily="34" charset="0"/>
                <a:cs typeface="Arial" panose="020B0604020202020204" pitchFamily="34" charset="0"/>
              </a:rPr>
              <a:t>Hereditary</a:t>
            </a:r>
            <a:r>
              <a:rPr lang="es-ES" sz="4000" b="1" dirty="0" smtClean="0">
                <a:latin typeface="Arial" panose="020B0604020202020204" pitchFamily="34" charset="0"/>
                <a:cs typeface="Arial" panose="020B0604020202020204" pitchFamily="34" charset="0"/>
              </a:rPr>
              <a:t> </a:t>
            </a:r>
            <a:r>
              <a:rPr lang="es-ES" sz="4000" b="1" dirty="0" err="1" smtClean="0">
                <a:latin typeface="Arial" panose="020B0604020202020204" pitchFamily="34" charset="0"/>
                <a:cs typeface="Arial" panose="020B0604020202020204" pitchFamily="34" charset="0"/>
              </a:rPr>
              <a:t>Optic</a:t>
            </a:r>
            <a:r>
              <a:rPr lang="es-ES" sz="4000" b="1" dirty="0" smtClean="0">
                <a:latin typeface="Arial" panose="020B0604020202020204" pitchFamily="34" charset="0"/>
                <a:cs typeface="Arial" panose="020B0604020202020204" pitchFamily="34" charset="0"/>
              </a:rPr>
              <a:t> </a:t>
            </a:r>
            <a:r>
              <a:rPr lang="es-ES" sz="4000" b="1" dirty="0" err="1" smtClean="0">
                <a:latin typeface="Arial" panose="020B0604020202020204" pitchFamily="34" charset="0"/>
                <a:cs typeface="Arial" panose="020B0604020202020204" pitchFamily="34" charset="0"/>
              </a:rPr>
              <a:t>Neuropathy</a:t>
            </a:r>
            <a:r>
              <a:rPr lang="es-ES" sz="4000" b="1" dirty="0" smtClean="0">
                <a:latin typeface="Arial" panose="020B0604020202020204" pitchFamily="34" charset="0"/>
                <a:cs typeface="Arial" panose="020B0604020202020204" pitchFamily="34" charset="0"/>
              </a:rPr>
              <a:t> </a:t>
            </a:r>
            <a:r>
              <a:rPr lang="es-ES" sz="4000" b="1" dirty="0">
                <a:latin typeface="Arial" panose="020B0604020202020204" pitchFamily="34" charset="0"/>
                <a:cs typeface="Arial" panose="020B0604020202020204" pitchFamily="34" charset="0"/>
              </a:rPr>
              <a:t>(LHON) ?</a:t>
            </a:r>
            <a:endParaRPr lang="de-CH" sz="4000" dirty="0">
              <a:latin typeface="Arial" panose="020B0604020202020204" pitchFamily="34" charset="0"/>
              <a:cs typeface="Arial" panose="020B0604020202020204" pitchFamily="34" charset="0"/>
            </a:endParaRPr>
          </a:p>
        </p:txBody>
      </p:sp>
      <p:sp>
        <p:nvSpPr>
          <p:cNvPr id="5" name="Rectangle 4"/>
          <p:cNvSpPr/>
          <p:nvPr/>
        </p:nvSpPr>
        <p:spPr>
          <a:xfrm>
            <a:off x="582930" y="4201775"/>
            <a:ext cx="7909560" cy="523220"/>
          </a:xfrm>
          <a:prstGeom prst="rect">
            <a:avLst/>
          </a:prstGeom>
        </p:spPr>
        <p:txBody>
          <a:bodyPr wrap="square">
            <a:spAutoFit/>
          </a:bodyPr>
          <a:lstStyle/>
          <a:p>
            <a:pPr algn="ctr"/>
            <a:r>
              <a:rPr lang="de-CH" sz="2800" b="1" dirty="0" smtClean="0">
                <a:latin typeface="Arial" panose="020B0604020202020204" pitchFamily="34" charset="0"/>
                <a:cs typeface="Arial" panose="020B0604020202020204" pitchFamily="34" charset="0"/>
              </a:rPr>
              <a:t>LHON </a:t>
            </a:r>
            <a:r>
              <a:rPr lang="de-CH" sz="2800" b="1" dirty="0" err="1" smtClean="0">
                <a:latin typeface="Arial" panose="020B0604020202020204" pitchFamily="34" charset="0"/>
                <a:cs typeface="Arial" panose="020B0604020202020204" pitchFamily="34" charset="0"/>
              </a:rPr>
              <a:t>is</a:t>
            </a:r>
            <a:r>
              <a:rPr lang="de-CH" sz="2800" b="1" dirty="0" smtClean="0">
                <a:latin typeface="Arial" panose="020B0604020202020204" pitchFamily="34" charset="0"/>
                <a:cs typeface="Arial" panose="020B0604020202020204" pitchFamily="34" charset="0"/>
              </a:rPr>
              <a:t> a rare </a:t>
            </a:r>
            <a:r>
              <a:rPr lang="de-CH" sz="2800" b="1" dirty="0" err="1" smtClean="0">
                <a:latin typeface="Arial" panose="020B0604020202020204" pitchFamily="34" charset="0"/>
                <a:cs typeface="Arial" panose="020B0604020202020204" pitchFamily="34" charset="0"/>
              </a:rPr>
              <a:t>mitochondrial</a:t>
            </a:r>
            <a:r>
              <a:rPr lang="de-CH" sz="2800" b="1" dirty="0" smtClean="0">
                <a:latin typeface="Arial" panose="020B0604020202020204" pitchFamily="34" charset="0"/>
                <a:cs typeface="Arial" panose="020B0604020202020204" pitchFamily="34" charset="0"/>
              </a:rPr>
              <a:t> </a:t>
            </a:r>
            <a:r>
              <a:rPr lang="de-CH" sz="2800" b="1" dirty="0" err="1" smtClean="0">
                <a:latin typeface="Arial" panose="020B0604020202020204" pitchFamily="34" charset="0"/>
                <a:cs typeface="Arial" panose="020B0604020202020204" pitchFamily="34" charset="0"/>
              </a:rPr>
              <a:t>disease</a:t>
            </a:r>
            <a:endParaRPr lang="de-CH" sz="2800" b="1" dirty="0">
              <a:latin typeface="Arial" panose="020B0604020202020204" pitchFamily="34" charset="0"/>
              <a:cs typeface="Arial" panose="020B0604020202020204" pitchFamily="34" charset="0"/>
            </a:endParaRPr>
          </a:p>
        </p:txBody>
      </p:sp>
      <p:sp>
        <p:nvSpPr>
          <p:cNvPr id="8" name="Rectangle 7"/>
          <p:cNvSpPr/>
          <p:nvPr/>
        </p:nvSpPr>
        <p:spPr>
          <a:xfrm>
            <a:off x="3124200" y="4201775"/>
            <a:ext cx="781050" cy="523220"/>
          </a:xfrm>
          <a:prstGeom prst="rect">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pic>
        <p:nvPicPr>
          <p:cNvPr id="24578" name="Picture 2" descr="Image result for look information google icon black and 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9907" y="1339735"/>
            <a:ext cx="4035606" cy="2687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49821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sz="4000" b="1" dirty="0" err="1" smtClean="0">
                <a:latin typeface="Arial" panose="020B0604020202020204" pitchFamily="34" charset="0"/>
                <a:cs typeface="Arial" panose="020B0604020202020204" pitchFamily="34" charset="0"/>
              </a:rPr>
              <a:t>Awareness</a:t>
            </a:r>
            <a:r>
              <a:rPr lang="es-ES" sz="4000" b="1" dirty="0" smtClean="0">
                <a:latin typeface="Arial" panose="020B0604020202020204" pitchFamily="34" charset="0"/>
                <a:cs typeface="Arial" panose="020B0604020202020204" pitchFamily="34" charset="0"/>
              </a:rPr>
              <a:t> </a:t>
            </a:r>
            <a:r>
              <a:rPr lang="es-ES" sz="4000" b="1" dirty="0" err="1" smtClean="0">
                <a:latin typeface="Arial" panose="020B0604020202020204" pitchFamily="34" charset="0"/>
                <a:cs typeface="Arial" panose="020B0604020202020204" pitchFamily="34" charset="0"/>
              </a:rPr>
              <a:t>through</a:t>
            </a:r>
            <a:r>
              <a:rPr lang="es-ES" sz="4000" b="1" dirty="0" smtClean="0">
                <a:latin typeface="Arial" panose="020B0604020202020204" pitchFamily="34" charset="0"/>
                <a:cs typeface="Arial" panose="020B0604020202020204" pitchFamily="34" charset="0"/>
              </a:rPr>
              <a:t> </a:t>
            </a:r>
            <a:r>
              <a:rPr lang="es-ES" sz="4000" b="1" dirty="0" err="1" smtClean="0">
                <a:latin typeface="Arial" panose="020B0604020202020204" pitchFamily="34" charset="0"/>
                <a:cs typeface="Arial" panose="020B0604020202020204" pitchFamily="34" charset="0"/>
              </a:rPr>
              <a:t>educational</a:t>
            </a:r>
            <a:r>
              <a:rPr lang="es-ES" sz="4000" b="1" dirty="0" smtClean="0">
                <a:latin typeface="Arial" panose="020B0604020202020204" pitchFamily="34" charset="0"/>
                <a:cs typeface="Arial" panose="020B0604020202020204" pitchFamily="34" charset="0"/>
              </a:rPr>
              <a:t> </a:t>
            </a:r>
            <a:r>
              <a:rPr lang="es-ES" sz="4000" b="1" dirty="0" err="1" smtClean="0">
                <a:latin typeface="Arial" panose="020B0604020202020204" pitchFamily="34" charset="0"/>
                <a:cs typeface="Arial" panose="020B0604020202020204" pitchFamily="34" charset="0"/>
              </a:rPr>
              <a:t>materials</a:t>
            </a:r>
            <a:r>
              <a:rPr lang="es-ES" sz="4000" b="1" dirty="0" smtClean="0">
                <a:latin typeface="Arial" panose="020B0604020202020204" pitchFamily="34" charset="0"/>
                <a:cs typeface="Arial" panose="020B0604020202020204" pitchFamily="34" charset="0"/>
              </a:rPr>
              <a:t> </a:t>
            </a:r>
            <a:endParaRPr lang="de-CH" sz="4000" b="1" dirty="0">
              <a:latin typeface="Arial" panose="020B0604020202020204" pitchFamily="34" charset="0"/>
              <a:cs typeface="Arial" panose="020B0604020202020204" pitchFamily="34" charset="0"/>
            </a:endParaRP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4769" y="1063229"/>
            <a:ext cx="1706877" cy="3907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22310" y="1371600"/>
            <a:ext cx="5797401" cy="25649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S" b="1" dirty="0" err="1" smtClean="0">
                <a:solidFill>
                  <a:schemeClr val="tx1"/>
                </a:solidFill>
                <a:latin typeface="Arial" panose="020B0604020202020204" pitchFamily="34" charset="0"/>
                <a:cs typeface="Arial" panose="020B0604020202020204" pitchFamily="34" charset="0"/>
              </a:rPr>
              <a:t>Infographic</a:t>
            </a:r>
            <a:r>
              <a:rPr lang="es-ES" b="1" dirty="0" smtClean="0">
                <a:solidFill>
                  <a:schemeClr val="tx1"/>
                </a:solidFill>
                <a:latin typeface="Arial" panose="020B0604020202020204" pitchFamily="34" charset="0"/>
                <a:cs typeface="Arial" panose="020B0604020202020204" pitchFamily="34" charset="0"/>
              </a:rPr>
              <a:t> </a:t>
            </a:r>
            <a:r>
              <a:rPr lang="en-US" b="1" dirty="0" smtClean="0">
                <a:solidFill>
                  <a:schemeClr val="tx1"/>
                </a:solidFill>
                <a:latin typeface="Arial" panose="020B0604020202020204" pitchFamily="34" charset="0"/>
                <a:cs typeface="Arial" panose="020B0604020202020204" pitchFamily="34" charset="0"/>
              </a:rPr>
              <a:t>explaining </a:t>
            </a:r>
          </a:p>
          <a:p>
            <a:pPr marL="742950" lvl="1" indent="-285750">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W</a:t>
            </a:r>
            <a:r>
              <a:rPr lang="en-US" dirty="0" smtClean="0">
                <a:solidFill>
                  <a:schemeClr val="tx1"/>
                </a:solidFill>
                <a:latin typeface="Arial" panose="020B0604020202020204" pitchFamily="34" charset="0"/>
                <a:cs typeface="Arial" panose="020B0604020202020204" pitchFamily="34" charset="0"/>
              </a:rPr>
              <a:t>hat </a:t>
            </a:r>
            <a:r>
              <a:rPr lang="en-US" dirty="0">
                <a:solidFill>
                  <a:schemeClr val="tx1"/>
                </a:solidFill>
                <a:latin typeface="Arial" panose="020B0604020202020204" pitchFamily="34" charset="0"/>
                <a:cs typeface="Arial" panose="020B0604020202020204" pitchFamily="34" charset="0"/>
              </a:rPr>
              <a:t>is LHON, its signs and </a:t>
            </a:r>
            <a:r>
              <a:rPr lang="en-US" dirty="0" smtClean="0">
                <a:solidFill>
                  <a:schemeClr val="tx1"/>
                </a:solidFill>
                <a:latin typeface="Arial" panose="020B0604020202020204" pitchFamily="34" charset="0"/>
                <a:cs typeface="Arial" panose="020B0604020202020204" pitchFamily="34" charset="0"/>
              </a:rPr>
              <a:t>symptoms</a:t>
            </a:r>
          </a:p>
          <a:p>
            <a:pPr marL="742950" lvl="1" indent="-285750">
              <a:buFont typeface="Wingdings" panose="05000000000000000000" pitchFamily="2" charset="2"/>
              <a:buChar char="§"/>
            </a:pPr>
            <a:r>
              <a:rPr lang="en-US" dirty="0" smtClean="0">
                <a:solidFill>
                  <a:schemeClr val="tx1"/>
                </a:solidFill>
                <a:latin typeface="Arial" panose="020B0604020202020204" pitchFamily="34" charset="0"/>
                <a:cs typeface="Arial" panose="020B0604020202020204" pitchFamily="34" charset="0"/>
              </a:rPr>
              <a:t>Available </a:t>
            </a:r>
            <a:r>
              <a:rPr lang="en-US" dirty="0" smtClean="0">
                <a:solidFill>
                  <a:schemeClr val="tx1"/>
                </a:solidFill>
                <a:latin typeface="Arial" panose="020B0604020202020204" pitchFamily="34" charset="0"/>
                <a:cs typeface="Arial" panose="020B0604020202020204" pitchFamily="34" charset="0"/>
                <a:hlinkClick r:id="rId3"/>
              </a:rPr>
              <a:t>HERE</a:t>
            </a:r>
            <a:endParaRPr lang="es-ES"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b="1" dirty="0" err="1" smtClean="0">
                <a:solidFill>
                  <a:schemeClr val="tx1"/>
                </a:solidFill>
                <a:latin typeface="Arial" panose="020B0604020202020204" pitchFamily="34" charset="0"/>
                <a:cs typeface="Arial" panose="020B0604020202020204" pitchFamily="34" charset="0"/>
              </a:rPr>
              <a:t>Dissemination</a:t>
            </a:r>
            <a:r>
              <a:rPr lang="es-ES" b="1" dirty="0" smtClean="0">
                <a:solidFill>
                  <a:schemeClr val="tx1"/>
                </a:solidFill>
                <a:latin typeface="Arial" panose="020B0604020202020204" pitchFamily="34" charset="0"/>
                <a:cs typeface="Arial" panose="020B0604020202020204" pitchFamily="34" charset="0"/>
              </a:rPr>
              <a:t> </a:t>
            </a:r>
            <a:r>
              <a:rPr lang="es-ES" b="1" dirty="0" err="1" smtClean="0">
                <a:solidFill>
                  <a:schemeClr val="tx1"/>
                </a:solidFill>
                <a:latin typeface="Arial" panose="020B0604020202020204" pitchFamily="34" charset="0"/>
                <a:cs typeface="Arial" panose="020B0604020202020204" pitchFamily="34" charset="0"/>
              </a:rPr>
              <a:t>achieved</a:t>
            </a:r>
            <a:r>
              <a:rPr lang="es-ES" b="1" dirty="0" smtClean="0">
                <a:solidFill>
                  <a:schemeClr val="tx1"/>
                </a:solidFill>
                <a:latin typeface="Arial" panose="020B0604020202020204" pitchFamily="34" charset="0"/>
                <a:cs typeface="Arial" panose="020B0604020202020204" pitchFamily="34" charset="0"/>
              </a:rPr>
              <a:t> </a:t>
            </a:r>
            <a:r>
              <a:rPr lang="es-ES" b="1" dirty="0" err="1" smtClean="0">
                <a:solidFill>
                  <a:schemeClr val="tx1"/>
                </a:solidFill>
                <a:latin typeface="Arial" panose="020B0604020202020204" pitchFamily="34" charset="0"/>
                <a:cs typeface="Arial" panose="020B0604020202020204" pitchFamily="34" charset="0"/>
              </a:rPr>
              <a:t>during</a:t>
            </a:r>
            <a:r>
              <a:rPr lang="es-ES" b="1" dirty="0" smtClean="0">
                <a:solidFill>
                  <a:schemeClr val="tx1"/>
                </a:solidFill>
                <a:latin typeface="Arial" panose="020B0604020202020204" pitchFamily="34" charset="0"/>
                <a:cs typeface="Arial" panose="020B0604020202020204" pitchFamily="34" charset="0"/>
              </a:rPr>
              <a:t> </a:t>
            </a:r>
            <a:r>
              <a:rPr lang="es-ES" b="1" dirty="0" err="1" smtClean="0">
                <a:solidFill>
                  <a:schemeClr val="tx1"/>
                </a:solidFill>
                <a:latin typeface="Arial" panose="020B0604020202020204" pitchFamily="34" charset="0"/>
                <a:cs typeface="Arial" panose="020B0604020202020204" pitchFamily="34" charset="0"/>
              </a:rPr>
              <a:t>Rare</a:t>
            </a:r>
            <a:r>
              <a:rPr lang="es-ES" b="1" dirty="0" smtClean="0">
                <a:solidFill>
                  <a:schemeClr val="tx1"/>
                </a:solidFill>
                <a:latin typeface="Arial" panose="020B0604020202020204" pitchFamily="34" charset="0"/>
                <a:cs typeface="Arial" panose="020B0604020202020204" pitchFamily="34" charset="0"/>
              </a:rPr>
              <a:t> </a:t>
            </a:r>
            <a:r>
              <a:rPr lang="es-ES" b="1" dirty="0" err="1" smtClean="0">
                <a:solidFill>
                  <a:schemeClr val="tx1"/>
                </a:solidFill>
                <a:latin typeface="Arial" panose="020B0604020202020204" pitchFamily="34" charset="0"/>
                <a:cs typeface="Arial" panose="020B0604020202020204" pitchFamily="34" charset="0"/>
              </a:rPr>
              <a:t>Disease</a:t>
            </a:r>
            <a:r>
              <a:rPr lang="es-ES" b="1" dirty="0" smtClean="0">
                <a:solidFill>
                  <a:schemeClr val="tx1"/>
                </a:solidFill>
                <a:latin typeface="Arial" panose="020B0604020202020204" pitchFamily="34" charset="0"/>
                <a:cs typeface="Arial" panose="020B0604020202020204" pitchFamily="34" charset="0"/>
              </a:rPr>
              <a:t> </a:t>
            </a:r>
            <a:r>
              <a:rPr lang="es-ES" b="1" dirty="0" err="1" smtClean="0">
                <a:solidFill>
                  <a:schemeClr val="tx1"/>
                </a:solidFill>
                <a:latin typeface="Arial" panose="020B0604020202020204" pitchFamily="34" charset="0"/>
                <a:cs typeface="Arial" panose="020B0604020202020204" pitchFamily="34" charset="0"/>
              </a:rPr>
              <a:t>Month</a:t>
            </a:r>
            <a:endParaRPr lang="es-ES" b="1" dirty="0" smtClean="0">
              <a:solidFill>
                <a:schemeClr val="tx1"/>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es-ES" dirty="0" smtClean="0">
                <a:solidFill>
                  <a:schemeClr val="tx1"/>
                </a:solidFill>
                <a:latin typeface="Arial" panose="020B0604020202020204" pitchFamily="34" charset="0"/>
                <a:cs typeface="Arial" panose="020B0604020202020204" pitchFamily="34" charset="0"/>
              </a:rPr>
              <a:t>1600 Page </a:t>
            </a:r>
            <a:r>
              <a:rPr lang="es-ES" dirty="0" err="1" smtClean="0">
                <a:solidFill>
                  <a:schemeClr val="tx1"/>
                </a:solidFill>
                <a:latin typeface="Arial" panose="020B0604020202020204" pitchFamily="34" charset="0"/>
                <a:cs typeface="Arial" panose="020B0604020202020204" pitchFamily="34" charset="0"/>
              </a:rPr>
              <a:t>views</a:t>
            </a:r>
            <a:endParaRPr lang="es-ES" dirty="0">
              <a:solidFill>
                <a:schemeClr val="tx1"/>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es-ES" dirty="0" smtClean="0">
                <a:solidFill>
                  <a:schemeClr val="tx1"/>
                </a:solidFill>
                <a:latin typeface="Arial" panose="020B0604020202020204" pitchFamily="34" charset="0"/>
                <a:cs typeface="Arial" panose="020B0604020202020204" pitchFamily="34" charset="0"/>
              </a:rPr>
              <a:t>1300 </a:t>
            </a:r>
            <a:r>
              <a:rPr lang="es-ES" dirty="0" err="1" smtClean="0">
                <a:solidFill>
                  <a:schemeClr val="tx1"/>
                </a:solidFill>
                <a:latin typeface="Arial" panose="020B0604020202020204" pitchFamily="34" charset="0"/>
                <a:cs typeface="Arial" panose="020B0604020202020204" pitchFamily="34" charset="0"/>
              </a:rPr>
              <a:t>Unique</a:t>
            </a:r>
            <a:r>
              <a:rPr lang="es-ES" dirty="0" smtClean="0">
                <a:solidFill>
                  <a:schemeClr val="tx1"/>
                </a:solidFill>
                <a:latin typeface="Arial" panose="020B0604020202020204" pitchFamily="34" charset="0"/>
                <a:cs typeface="Arial" panose="020B0604020202020204" pitchFamily="34" charset="0"/>
              </a:rPr>
              <a:t> </a:t>
            </a:r>
            <a:r>
              <a:rPr lang="es-ES" dirty="0" err="1" smtClean="0">
                <a:solidFill>
                  <a:schemeClr val="tx1"/>
                </a:solidFill>
                <a:latin typeface="Arial" panose="020B0604020202020204" pitchFamily="34" charset="0"/>
                <a:cs typeface="Arial" panose="020B0604020202020204" pitchFamily="34" charset="0"/>
              </a:rPr>
              <a:t>visitors</a:t>
            </a:r>
            <a:r>
              <a:rPr lang="es-ES" dirty="0" smtClean="0">
                <a:solidFill>
                  <a:schemeClr val="tx1"/>
                </a:solidFill>
                <a:latin typeface="Arial" panose="020B0604020202020204" pitchFamily="34" charset="0"/>
                <a:cs typeface="Arial" panose="020B0604020202020204" pitchFamily="34" charset="0"/>
              </a:rPr>
              <a:t> and </a:t>
            </a:r>
          </a:p>
          <a:p>
            <a:pPr marL="742950" lvl="1" indent="-285750">
              <a:buFont typeface="Wingdings" panose="05000000000000000000" pitchFamily="2" charset="2"/>
              <a:buChar char="§"/>
            </a:pPr>
            <a:r>
              <a:rPr lang="es-ES" dirty="0">
                <a:solidFill>
                  <a:schemeClr val="tx1"/>
                </a:solidFill>
                <a:latin typeface="Arial" panose="020B0604020202020204" pitchFamily="34" charset="0"/>
                <a:cs typeface="Arial" panose="020B0604020202020204" pitchFamily="34" charset="0"/>
              </a:rPr>
              <a:t>A</a:t>
            </a:r>
            <a:r>
              <a:rPr lang="es-ES" dirty="0" smtClean="0">
                <a:solidFill>
                  <a:schemeClr val="tx1"/>
                </a:solidFill>
                <a:latin typeface="Arial" panose="020B0604020202020204" pitchFamily="34" charset="0"/>
                <a:cs typeface="Arial" panose="020B0604020202020204" pitchFamily="34" charset="0"/>
              </a:rPr>
              <a:t> </a:t>
            </a:r>
            <a:r>
              <a:rPr lang="es-ES" dirty="0" err="1" smtClean="0">
                <a:solidFill>
                  <a:schemeClr val="tx1"/>
                </a:solidFill>
                <a:latin typeface="Arial" panose="020B0604020202020204" pitchFamily="34" charset="0"/>
                <a:cs typeface="Arial" panose="020B0604020202020204" pitchFamily="34" charset="0"/>
              </a:rPr>
              <a:t>sustained</a:t>
            </a:r>
            <a:r>
              <a:rPr lang="es-ES" dirty="0" smtClean="0">
                <a:solidFill>
                  <a:schemeClr val="tx1"/>
                </a:solidFill>
                <a:latin typeface="Arial" panose="020B0604020202020204" pitchFamily="34" charset="0"/>
                <a:cs typeface="Arial" panose="020B0604020202020204" pitchFamily="34" charset="0"/>
              </a:rPr>
              <a:t> </a:t>
            </a:r>
            <a:r>
              <a:rPr lang="es-ES" dirty="0" err="1" smtClean="0">
                <a:solidFill>
                  <a:schemeClr val="tx1"/>
                </a:solidFill>
                <a:latin typeface="Arial" panose="020B0604020202020204" pitchFamily="34" charset="0"/>
                <a:cs typeface="Arial" panose="020B0604020202020204" pitchFamily="34" charset="0"/>
              </a:rPr>
              <a:t>average</a:t>
            </a:r>
            <a:r>
              <a:rPr lang="es-ES" dirty="0" smtClean="0">
                <a:solidFill>
                  <a:schemeClr val="tx1"/>
                </a:solidFill>
                <a:latin typeface="Arial" panose="020B0604020202020204" pitchFamily="34" charset="0"/>
                <a:cs typeface="Arial" panose="020B0604020202020204" pitchFamily="34" charset="0"/>
              </a:rPr>
              <a:t> time </a:t>
            </a:r>
            <a:r>
              <a:rPr lang="es-ES" dirty="0" err="1" smtClean="0">
                <a:solidFill>
                  <a:schemeClr val="tx1"/>
                </a:solidFill>
                <a:latin typeface="Arial" panose="020B0604020202020204" pitchFamily="34" charset="0"/>
                <a:cs typeface="Arial" panose="020B0604020202020204" pitchFamily="34" charset="0"/>
              </a:rPr>
              <a:t>on</a:t>
            </a:r>
            <a:r>
              <a:rPr lang="es-ES" dirty="0" smtClean="0">
                <a:solidFill>
                  <a:schemeClr val="tx1"/>
                </a:solidFill>
                <a:latin typeface="Arial" panose="020B0604020202020204" pitchFamily="34" charset="0"/>
                <a:cs typeface="Arial" panose="020B0604020202020204" pitchFamily="34" charset="0"/>
              </a:rPr>
              <a:t> page </a:t>
            </a:r>
            <a:r>
              <a:rPr lang="es-ES" dirty="0" err="1" smtClean="0">
                <a:solidFill>
                  <a:schemeClr val="tx1"/>
                </a:solidFill>
                <a:latin typeface="Arial" panose="020B0604020202020204" pitchFamily="34" charset="0"/>
                <a:cs typeface="Arial" panose="020B0604020202020204" pitchFamily="34" charset="0"/>
              </a:rPr>
              <a:t>for</a:t>
            </a:r>
            <a:r>
              <a:rPr lang="es-ES" dirty="0" smtClean="0">
                <a:solidFill>
                  <a:schemeClr val="tx1"/>
                </a:solidFill>
                <a:latin typeface="Arial" panose="020B0604020202020204" pitchFamily="34" charset="0"/>
                <a:cs typeface="Arial" panose="020B0604020202020204" pitchFamily="34" charset="0"/>
              </a:rPr>
              <a:t> </a:t>
            </a:r>
            <a:r>
              <a:rPr lang="es-ES" dirty="0" err="1" smtClean="0">
                <a:solidFill>
                  <a:schemeClr val="tx1"/>
                </a:solidFill>
                <a:latin typeface="Arial" panose="020B0604020202020204" pitchFamily="34" charset="0"/>
                <a:cs typeface="Arial" panose="020B0604020202020204" pitchFamily="34" charset="0"/>
              </a:rPr>
              <a:t>the</a:t>
            </a:r>
            <a:r>
              <a:rPr lang="es-ES" dirty="0" smtClean="0">
                <a:solidFill>
                  <a:schemeClr val="tx1"/>
                </a:solidFill>
                <a:latin typeface="Arial" panose="020B0604020202020204" pitchFamily="34" charset="0"/>
                <a:cs typeface="Arial" panose="020B0604020202020204" pitchFamily="34" charset="0"/>
              </a:rPr>
              <a:t> </a:t>
            </a:r>
            <a:r>
              <a:rPr lang="es-ES" dirty="0" err="1" smtClean="0">
                <a:solidFill>
                  <a:schemeClr val="tx1"/>
                </a:solidFill>
                <a:latin typeface="Arial" panose="020B0604020202020204" pitchFamily="34" charset="0"/>
                <a:cs typeface="Arial" panose="020B0604020202020204" pitchFamily="34" charset="0"/>
              </a:rPr>
              <a:t>content</a:t>
            </a:r>
            <a:r>
              <a:rPr lang="es-ES" dirty="0" smtClean="0">
                <a:solidFill>
                  <a:schemeClr val="tx1"/>
                </a:solidFill>
                <a:latin typeface="Arial" panose="020B0604020202020204" pitchFamily="34" charset="0"/>
                <a:cs typeface="Arial" panose="020B0604020202020204" pitchFamily="34" charset="0"/>
              </a:rPr>
              <a:t> of </a:t>
            </a:r>
            <a:r>
              <a:rPr lang="es-ES" dirty="0" err="1" smtClean="0">
                <a:solidFill>
                  <a:schemeClr val="tx1"/>
                </a:solidFill>
                <a:latin typeface="Arial" panose="020B0604020202020204" pitchFamily="34" charset="0"/>
                <a:cs typeface="Arial" panose="020B0604020202020204" pitchFamily="34" charset="0"/>
              </a:rPr>
              <a:t>over</a:t>
            </a:r>
            <a:r>
              <a:rPr lang="es-ES" dirty="0" smtClean="0">
                <a:solidFill>
                  <a:schemeClr val="tx1"/>
                </a:solidFill>
                <a:latin typeface="Arial" panose="020B0604020202020204" pitchFamily="34" charset="0"/>
                <a:cs typeface="Arial" panose="020B0604020202020204" pitchFamily="34" charset="0"/>
              </a:rPr>
              <a:t> 1.5 minutes </a:t>
            </a:r>
          </a:p>
        </p:txBody>
      </p:sp>
    </p:spTree>
    <p:extLst>
      <p:ext uri="{BB962C8B-B14F-4D97-AF65-F5344CB8AC3E}">
        <p14:creationId xmlns:p14="http://schemas.microsoft.com/office/powerpoint/2010/main" val="395567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a:latin typeface="Arial" panose="020B0604020202020204" pitchFamily="34" charset="0"/>
                <a:cs typeface="Arial" panose="020B0604020202020204" pitchFamily="34" charset="0"/>
              </a:rPr>
              <a:t>Agenda</a:t>
            </a:r>
            <a:endParaRPr lang="de-CH" dirty="0"/>
          </a:p>
        </p:txBody>
      </p:sp>
      <p:sp>
        <p:nvSpPr>
          <p:cNvPr id="3" name="Content Placeholder 2"/>
          <p:cNvSpPr>
            <a:spLocks noGrp="1"/>
          </p:cNvSpPr>
          <p:nvPr>
            <p:ph idx="1"/>
          </p:nvPr>
        </p:nvSpPr>
        <p:spPr>
          <a:xfrm>
            <a:off x="457200" y="1044177"/>
            <a:ext cx="8229600" cy="3865279"/>
          </a:xfrm>
        </p:spPr>
        <p:txBody>
          <a:bodyPr>
            <a:noAutofit/>
          </a:bodyPr>
          <a:lstStyle/>
          <a:p>
            <a:r>
              <a:rPr lang="en-GB" sz="1400" b="1" dirty="0" smtClean="0">
                <a:latin typeface="Arial" panose="020B0604020202020204" pitchFamily="34" charset="0"/>
                <a:cs typeface="Arial" panose="020B0604020202020204" pitchFamily="34" charset="0"/>
              </a:rPr>
              <a:t>Introduction </a:t>
            </a:r>
            <a:r>
              <a:rPr lang="en-GB" sz="1400" b="1" dirty="0">
                <a:latin typeface="Arial" panose="020B0604020202020204" pitchFamily="34" charset="0"/>
                <a:cs typeface="Arial" panose="020B0604020202020204" pitchFamily="34" charset="0"/>
              </a:rPr>
              <a:t>to webinar and its speakers, </a:t>
            </a:r>
            <a:r>
              <a:rPr lang="en-GB" sz="1400" dirty="0" smtClean="0">
                <a:latin typeface="Arial" panose="020B0604020202020204" pitchFamily="34" charset="0"/>
                <a:cs typeface="Arial" panose="020B0604020202020204" pitchFamily="34" charset="0"/>
              </a:rPr>
              <a:t>by </a:t>
            </a:r>
            <a:r>
              <a:rPr lang="en-GB" sz="1400" dirty="0">
                <a:latin typeface="Arial" panose="020B0604020202020204" pitchFamily="34" charset="0"/>
                <a:cs typeface="Arial" panose="020B0604020202020204" pitchFamily="34" charset="0"/>
              </a:rPr>
              <a:t>Dr Vanessa FERREIRA, PhD, MBA (Head of Patient Advocacy Europe at Santhera) and Mr </a:t>
            </a:r>
            <a:r>
              <a:rPr lang="en-GB" sz="1400" dirty="0" err="1">
                <a:latin typeface="Arial" panose="020B0604020202020204" pitchFamily="34" charset="0"/>
                <a:cs typeface="Arial" panose="020B0604020202020204" pitchFamily="34" charset="0"/>
              </a:rPr>
              <a:t>Mokrane</a:t>
            </a:r>
            <a:r>
              <a:rPr lang="en-GB" sz="1400" dirty="0">
                <a:latin typeface="Arial" panose="020B0604020202020204" pitchFamily="34" charset="0"/>
                <a:cs typeface="Arial" panose="020B0604020202020204" pitchFamily="34" charset="0"/>
              </a:rPr>
              <a:t> BOUSSAID </a:t>
            </a:r>
            <a:r>
              <a:rPr lang="en-GB" sz="1400" dirty="0" smtClean="0">
                <a:latin typeface="Arial" panose="020B0604020202020204" pitchFamily="34" charset="0"/>
                <a:cs typeface="Arial" panose="020B0604020202020204" pitchFamily="34" charset="0"/>
              </a:rPr>
              <a:t>(</a:t>
            </a:r>
            <a:r>
              <a:rPr lang="en-GB" sz="1400" dirty="0">
                <a:latin typeface="Arial" panose="020B0604020202020204" pitchFamily="34" charset="0"/>
                <a:cs typeface="Arial" panose="020B0604020202020204" pitchFamily="34" charset="0"/>
              </a:rPr>
              <a:t>EBU Executive Director) (5 minutes</a:t>
            </a:r>
            <a:r>
              <a:rPr lang="en-GB" sz="1400" dirty="0" smtClean="0">
                <a:latin typeface="Arial" panose="020B0604020202020204" pitchFamily="34" charset="0"/>
                <a:cs typeface="Arial" panose="020B0604020202020204" pitchFamily="34" charset="0"/>
              </a:rPr>
              <a:t>)</a:t>
            </a:r>
            <a:endParaRPr lang="en-GB" sz="1400" b="1" dirty="0" smtClean="0">
              <a:latin typeface="Arial" panose="020B0604020202020204" pitchFamily="34" charset="0"/>
              <a:cs typeface="Arial" panose="020B0604020202020204" pitchFamily="34" charset="0"/>
            </a:endParaRPr>
          </a:p>
          <a:p>
            <a:r>
              <a:rPr lang="en-GB" sz="1400" b="1" dirty="0" smtClean="0">
                <a:latin typeface="Arial" panose="020B0604020202020204" pitchFamily="34" charset="0"/>
                <a:cs typeface="Arial" panose="020B0604020202020204" pitchFamily="34" charset="0"/>
              </a:rPr>
              <a:t>Key </a:t>
            </a:r>
            <a:r>
              <a:rPr lang="en-GB" sz="1400" b="1" dirty="0">
                <a:latin typeface="Arial" panose="020B0604020202020204" pitchFamily="34" charset="0"/>
                <a:cs typeface="Arial" panose="020B0604020202020204" pitchFamily="34" charset="0"/>
              </a:rPr>
              <a:t>learnings from two European Patient Advocacy Groups Advisory Board meetings for LHON, </a:t>
            </a:r>
            <a:r>
              <a:rPr lang="en-GB" sz="1400" dirty="0" smtClean="0">
                <a:latin typeface="Arial" panose="020B0604020202020204" pitchFamily="34" charset="0"/>
                <a:cs typeface="Arial" panose="020B0604020202020204" pitchFamily="34" charset="0"/>
              </a:rPr>
              <a:t>by </a:t>
            </a:r>
            <a:r>
              <a:rPr lang="en-GB" sz="1400" dirty="0">
                <a:latin typeface="Arial" panose="020B0604020202020204" pitchFamily="34" charset="0"/>
                <a:cs typeface="Arial" panose="020B0604020202020204" pitchFamily="34" charset="0"/>
              </a:rPr>
              <a:t>Vanessa FERREIRA (15 </a:t>
            </a:r>
            <a:r>
              <a:rPr lang="en-GB" sz="1400" dirty="0" smtClean="0">
                <a:latin typeface="Arial" panose="020B0604020202020204" pitchFamily="34" charset="0"/>
                <a:cs typeface="Arial" panose="020B0604020202020204" pitchFamily="34" charset="0"/>
              </a:rPr>
              <a:t>minutes)</a:t>
            </a:r>
            <a:endParaRPr lang="de-CH" sz="1400" dirty="0">
              <a:latin typeface="Arial" panose="020B0604020202020204" pitchFamily="34" charset="0"/>
              <a:cs typeface="Arial" panose="020B0604020202020204" pitchFamily="34" charset="0"/>
            </a:endParaRPr>
          </a:p>
          <a:p>
            <a:r>
              <a:rPr lang="en-GB" sz="1400" b="1" dirty="0" smtClean="0">
                <a:latin typeface="Arial" panose="020B0604020202020204" pitchFamily="34" charset="0"/>
                <a:cs typeface="Arial" panose="020B0604020202020204" pitchFamily="34" charset="0"/>
              </a:rPr>
              <a:t>LHON </a:t>
            </a:r>
            <a:r>
              <a:rPr lang="en-GB" sz="1400" b="1" dirty="0">
                <a:latin typeface="Arial" panose="020B0604020202020204" pitchFamily="34" charset="0"/>
                <a:cs typeface="Arial" panose="020B0604020202020204" pitchFamily="34" charset="0"/>
              </a:rPr>
              <a:t>clinical development and management, </a:t>
            </a:r>
            <a:r>
              <a:rPr lang="en-GB" sz="1400" dirty="0" smtClean="0">
                <a:latin typeface="Arial" panose="020B0604020202020204" pitchFamily="34" charset="0"/>
                <a:cs typeface="Arial" panose="020B0604020202020204" pitchFamily="34" charset="0"/>
              </a:rPr>
              <a:t>by </a:t>
            </a:r>
            <a:r>
              <a:rPr lang="en-GB" sz="1400" dirty="0">
                <a:latin typeface="Arial" panose="020B0604020202020204" pitchFamily="34" charset="0"/>
                <a:cs typeface="Arial" panose="020B0604020202020204" pitchFamily="34" charset="0"/>
              </a:rPr>
              <a:t>Dr Xavier LLÒRIA, MD, LHON Medical Affairs Manager EU &amp; ROW at Santhera (15 </a:t>
            </a:r>
            <a:r>
              <a:rPr lang="en-GB" sz="1400" dirty="0" smtClean="0">
                <a:latin typeface="Arial" panose="020B0604020202020204" pitchFamily="34" charset="0"/>
                <a:cs typeface="Arial" panose="020B0604020202020204" pitchFamily="34" charset="0"/>
              </a:rPr>
              <a:t>minutes)</a:t>
            </a:r>
            <a:endParaRPr lang="de-CH" sz="1400" dirty="0">
              <a:latin typeface="Arial" panose="020B0604020202020204" pitchFamily="34" charset="0"/>
              <a:cs typeface="Arial" panose="020B0604020202020204" pitchFamily="34" charset="0"/>
            </a:endParaRPr>
          </a:p>
          <a:p>
            <a:r>
              <a:rPr lang="en-GB" sz="1400" b="1" dirty="0" smtClean="0">
                <a:latin typeface="Arial" panose="020B0604020202020204" pitchFamily="34" charset="0"/>
                <a:cs typeface="Arial" panose="020B0604020202020204" pitchFamily="34" charset="0"/>
              </a:rPr>
              <a:t>LHON </a:t>
            </a:r>
            <a:r>
              <a:rPr lang="en-GB" sz="1400" b="1" dirty="0">
                <a:latin typeface="Arial" panose="020B0604020202020204" pitchFamily="34" charset="0"/>
                <a:cs typeface="Arial" panose="020B0604020202020204" pitchFamily="34" charset="0"/>
              </a:rPr>
              <a:t>testimonials</a:t>
            </a:r>
            <a:r>
              <a:rPr lang="en-GB" sz="1400" dirty="0">
                <a:latin typeface="Arial" panose="020B0604020202020204" pitchFamily="34" charset="0"/>
                <a:cs typeface="Arial" panose="020B0604020202020204" pitchFamily="34" charset="0"/>
              </a:rPr>
              <a:t> (10 </a:t>
            </a:r>
            <a:r>
              <a:rPr lang="en-GB" sz="1400" dirty="0" smtClean="0">
                <a:latin typeface="Arial" panose="020B0604020202020204" pitchFamily="34" charset="0"/>
                <a:cs typeface="Arial" panose="020B0604020202020204" pitchFamily="34" charset="0"/>
              </a:rPr>
              <a:t>minutes/each)</a:t>
            </a:r>
            <a:endParaRPr lang="de-CH" sz="1400" dirty="0">
              <a:latin typeface="Arial" panose="020B0604020202020204" pitchFamily="34" charset="0"/>
              <a:cs typeface="Arial" panose="020B0604020202020204" pitchFamily="34" charset="0"/>
            </a:endParaRPr>
          </a:p>
          <a:p>
            <a:pPr lvl="1"/>
            <a:r>
              <a:rPr lang="en-GB" sz="1400" dirty="0" smtClean="0">
                <a:latin typeface="Arial" panose="020B0604020202020204" pitchFamily="34" charset="0"/>
                <a:cs typeface="Arial" panose="020B0604020202020204" pitchFamily="34" charset="0"/>
              </a:rPr>
              <a:t>By </a:t>
            </a:r>
            <a:r>
              <a:rPr lang="en-GB" sz="1400" dirty="0">
                <a:latin typeface="Arial" panose="020B0604020202020204" pitchFamily="34" charset="0"/>
                <a:cs typeface="Arial" panose="020B0604020202020204" pitchFamily="34" charset="0"/>
              </a:rPr>
              <a:t>Dr Ana VELOSA (LHON patient advocate Portugal, mother to a LHON </a:t>
            </a:r>
            <a:r>
              <a:rPr lang="en-GB" sz="1400" dirty="0" smtClean="0">
                <a:latin typeface="Arial" panose="020B0604020202020204" pitchFamily="34" charset="0"/>
                <a:cs typeface="Arial" panose="020B0604020202020204" pitchFamily="34" charset="0"/>
              </a:rPr>
              <a:t>patient)</a:t>
            </a:r>
            <a:endParaRPr lang="de-CH" sz="1400" dirty="0" smtClean="0">
              <a:latin typeface="Arial" panose="020B0604020202020204" pitchFamily="34" charset="0"/>
              <a:cs typeface="Arial" panose="020B0604020202020204" pitchFamily="34" charset="0"/>
            </a:endParaRPr>
          </a:p>
          <a:p>
            <a:pPr lvl="1"/>
            <a:r>
              <a:rPr lang="en-GB" sz="1400" dirty="0" smtClean="0">
                <a:latin typeface="Arial" panose="020B0604020202020204" pitchFamily="34" charset="0"/>
                <a:cs typeface="Arial" panose="020B0604020202020204" pitchFamily="34" charset="0"/>
              </a:rPr>
              <a:t>By </a:t>
            </a:r>
            <a:r>
              <a:rPr lang="en-GB" sz="1400" dirty="0">
                <a:latin typeface="Arial" panose="020B0604020202020204" pitchFamily="34" charset="0"/>
                <a:cs typeface="Arial" panose="020B0604020202020204" pitchFamily="34" charset="0"/>
              </a:rPr>
              <a:t>Gertrudis ABAD (ASANOL patient representative, mother to a LHON </a:t>
            </a:r>
            <a:r>
              <a:rPr lang="en-GB" sz="1400" dirty="0" smtClean="0">
                <a:latin typeface="Arial" panose="020B0604020202020204" pitchFamily="34" charset="0"/>
                <a:cs typeface="Arial" panose="020B0604020202020204" pitchFamily="34" charset="0"/>
              </a:rPr>
              <a:t>patient)</a:t>
            </a:r>
            <a:endParaRPr lang="de-CH" sz="1400" dirty="0" smtClean="0">
              <a:latin typeface="Arial" panose="020B0604020202020204" pitchFamily="34" charset="0"/>
              <a:cs typeface="Arial" panose="020B0604020202020204" pitchFamily="34" charset="0"/>
            </a:endParaRPr>
          </a:p>
          <a:p>
            <a:r>
              <a:rPr lang="en-GB" sz="1400" b="1" dirty="0" smtClean="0">
                <a:latin typeface="Arial" panose="020B0604020202020204" pitchFamily="34" charset="0"/>
                <a:cs typeface="Arial" panose="020B0604020202020204" pitchFamily="34" charset="0"/>
              </a:rPr>
              <a:t>Helping </a:t>
            </a:r>
            <a:r>
              <a:rPr lang="en-GB" sz="1400" b="1" dirty="0">
                <a:latin typeface="Arial" panose="020B0604020202020204" pitchFamily="34" charset="0"/>
                <a:cs typeface="Arial" panose="020B0604020202020204" pitchFamily="34" charset="0"/>
              </a:rPr>
              <a:t>EBU members identify and assist LHON patients, </a:t>
            </a:r>
            <a:r>
              <a:rPr lang="en-GB" sz="1400" dirty="0" smtClean="0">
                <a:latin typeface="Arial" panose="020B0604020202020204" pitchFamily="34" charset="0"/>
                <a:cs typeface="Arial" panose="020B0604020202020204" pitchFamily="34" charset="0"/>
              </a:rPr>
              <a:t>moderated </a:t>
            </a:r>
            <a:r>
              <a:rPr lang="en-GB" sz="1400" dirty="0">
                <a:latin typeface="Arial" panose="020B0604020202020204" pitchFamily="34" charset="0"/>
                <a:cs typeface="Arial" panose="020B0604020202020204" pitchFamily="34" charset="0"/>
              </a:rPr>
              <a:t>by Vanessa FERREIRA (10 </a:t>
            </a:r>
            <a:r>
              <a:rPr lang="en-GB" sz="1400" dirty="0" smtClean="0">
                <a:latin typeface="Arial" panose="020B0604020202020204" pitchFamily="34" charset="0"/>
                <a:cs typeface="Arial" panose="020B0604020202020204" pitchFamily="34" charset="0"/>
              </a:rPr>
              <a:t>minutes)</a:t>
            </a:r>
            <a:endParaRPr lang="de-CH" sz="1400" dirty="0">
              <a:latin typeface="Arial" panose="020B0604020202020204" pitchFamily="34" charset="0"/>
              <a:cs typeface="Arial" panose="020B0604020202020204" pitchFamily="34" charset="0"/>
            </a:endParaRPr>
          </a:p>
          <a:p>
            <a:pPr lvl="1"/>
            <a:r>
              <a:rPr lang="en-GB" sz="1400" dirty="0" smtClean="0">
                <a:latin typeface="Arial" panose="020B0604020202020204" pitchFamily="34" charset="0"/>
                <a:cs typeface="Arial" panose="020B0604020202020204" pitchFamily="34" charset="0"/>
              </a:rPr>
              <a:t>By </a:t>
            </a:r>
            <a:r>
              <a:rPr lang="en-GB" sz="1400" dirty="0">
                <a:latin typeface="Arial" panose="020B0604020202020204" pitchFamily="34" charset="0"/>
                <a:cs typeface="Arial" panose="020B0604020202020204" pitchFamily="34" charset="0"/>
              </a:rPr>
              <a:t>Ana VELOSA (LHON patient advocate Portugal, mother to LHON </a:t>
            </a:r>
            <a:r>
              <a:rPr lang="en-GB" sz="1400" dirty="0" smtClean="0">
                <a:latin typeface="Arial" panose="020B0604020202020204" pitchFamily="34" charset="0"/>
                <a:cs typeface="Arial" panose="020B0604020202020204" pitchFamily="34" charset="0"/>
              </a:rPr>
              <a:t>patient)</a:t>
            </a:r>
            <a:endParaRPr lang="de-CH" sz="1400" dirty="0" smtClean="0">
              <a:latin typeface="Arial" panose="020B0604020202020204" pitchFamily="34" charset="0"/>
              <a:cs typeface="Arial" panose="020B0604020202020204" pitchFamily="34" charset="0"/>
            </a:endParaRPr>
          </a:p>
          <a:p>
            <a:pPr lvl="1"/>
            <a:r>
              <a:rPr lang="en-GB" sz="1400" dirty="0" smtClean="0">
                <a:latin typeface="Arial" panose="020B0604020202020204" pitchFamily="34" charset="0"/>
                <a:cs typeface="Arial" panose="020B0604020202020204" pitchFamily="34" charset="0"/>
              </a:rPr>
              <a:t>By </a:t>
            </a:r>
            <a:r>
              <a:rPr lang="en-GB" sz="1400" dirty="0">
                <a:latin typeface="Arial" panose="020B0604020202020204" pitchFamily="34" charset="0"/>
                <a:cs typeface="Arial" panose="020B0604020202020204" pitchFamily="34" charset="0"/>
              </a:rPr>
              <a:t>Gertrudis ABAD (ASANOL patient representative, mother to a LHON </a:t>
            </a:r>
            <a:r>
              <a:rPr lang="en-GB" sz="1400" dirty="0" smtClean="0">
                <a:latin typeface="Arial" panose="020B0604020202020204" pitchFamily="34" charset="0"/>
                <a:cs typeface="Arial" panose="020B0604020202020204" pitchFamily="34" charset="0"/>
              </a:rPr>
              <a:t>patient)</a:t>
            </a:r>
            <a:endParaRPr lang="de-CH" sz="1400" dirty="0" smtClean="0">
              <a:latin typeface="Arial" panose="020B0604020202020204" pitchFamily="34" charset="0"/>
              <a:cs typeface="Arial" panose="020B0604020202020204" pitchFamily="34" charset="0"/>
            </a:endParaRPr>
          </a:p>
          <a:p>
            <a:r>
              <a:rPr lang="en-GB" sz="1400" b="1" dirty="0" smtClean="0">
                <a:latin typeface="Arial" panose="020B0604020202020204" pitchFamily="34" charset="0"/>
                <a:cs typeface="Arial" panose="020B0604020202020204" pitchFamily="34" charset="0"/>
              </a:rPr>
              <a:t>Q&amp;A</a:t>
            </a:r>
            <a:r>
              <a:rPr lang="en-GB" sz="1400" dirty="0" smtClean="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(20 minutes) (all together) </a:t>
            </a:r>
            <a:endParaRPr lang="de-CH" sz="1400" dirty="0" smtClean="0">
              <a:latin typeface="Arial" panose="020B0604020202020204" pitchFamily="34" charset="0"/>
              <a:cs typeface="Arial" panose="020B0604020202020204" pitchFamily="34" charset="0"/>
            </a:endParaRPr>
          </a:p>
          <a:p>
            <a:r>
              <a:rPr lang="en-GB" sz="1400" b="1" dirty="0" smtClean="0">
                <a:latin typeface="Arial" panose="020B0604020202020204" pitchFamily="34" charset="0"/>
                <a:cs typeface="Arial" panose="020B0604020202020204" pitchFamily="34" charset="0"/>
              </a:rPr>
              <a:t>Closing </a:t>
            </a:r>
            <a:r>
              <a:rPr lang="en-GB" sz="1400" b="1" dirty="0">
                <a:latin typeface="Arial" panose="020B0604020202020204" pitchFamily="34" charset="0"/>
                <a:cs typeface="Arial" panose="020B0604020202020204" pitchFamily="34" charset="0"/>
              </a:rPr>
              <a:t>remarks</a:t>
            </a:r>
            <a:r>
              <a:rPr lang="en-GB" sz="1400" dirty="0">
                <a:latin typeface="Arial" panose="020B0604020202020204" pitchFamily="34" charset="0"/>
                <a:cs typeface="Arial" panose="020B0604020202020204" pitchFamily="34" charset="0"/>
              </a:rPr>
              <a:t> (5 minutes) (all together)</a:t>
            </a:r>
            <a:endParaRPr lang="de-CH" sz="1400" dirty="0">
              <a:latin typeface="Arial" panose="020B0604020202020204" pitchFamily="34" charset="0"/>
              <a:cs typeface="Arial" panose="020B0604020202020204" pitchFamily="34" charset="0"/>
            </a:endParaRPr>
          </a:p>
          <a:p>
            <a:endParaRPr lang="de-CH" sz="1400" dirty="0">
              <a:latin typeface="Arial" panose="020B0604020202020204" pitchFamily="34" charset="0"/>
              <a:cs typeface="Arial" panose="020B0604020202020204" pitchFamily="34" charset="0"/>
            </a:endParaRPr>
          </a:p>
        </p:txBody>
      </p:sp>
      <p:sp>
        <p:nvSpPr>
          <p:cNvPr id="4" name="Rectangle 3"/>
          <p:cNvSpPr/>
          <p:nvPr/>
        </p:nvSpPr>
        <p:spPr>
          <a:xfrm>
            <a:off x="348344" y="3461703"/>
            <a:ext cx="8469086" cy="1240925"/>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46000100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3953"/>
            <a:ext cx="8229600" cy="857250"/>
          </a:xfrm>
        </p:spPr>
        <p:txBody>
          <a:bodyPr>
            <a:normAutofit fontScale="90000"/>
          </a:bodyPr>
          <a:lstStyle/>
          <a:p>
            <a:r>
              <a:rPr lang="en-GB" b="1" dirty="0">
                <a:latin typeface="Arial" panose="020B0604020202020204" pitchFamily="34" charset="0"/>
                <a:cs typeface="Arial" panose="020B0604020202020204" pitchFamily="34" charset="0"/>
              </a:rPr>
              <a:t>Helping EBU members identify and assist LHON patients</a:t>
            </a:r>
            <a:endParaRPr lang="de-CH" dirty="0"/>
          </a:p>
        </p:txBody>
      </p:sp>
      <p:sp>
        <p:nvSpPr>
          <p:cNvPr id="3" name="Rectangle 2"/>
          <p:cNvSpPr/>
          <p:nvPr/>
        </p:nvSpPr>
        <p:spPr>
          <a:xfrm>
            <a:off x="740229" y="1513112"/>
            <a:ext cx="7707083" cy="576943"/>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4800" b="1" dirty="0" smtClean="0">
                <a:solidFill>
                  <a:schemeClr val="tx1"/>
                </a:solidFill>
                <a:latin typeface="Arial" panose="020B0604020202020204" pitchFamily="34" charset="0"/>
                <a:cs typeface="Arial" panose="020B0604020202020204" pitchFamily="34" charset="0"/>
              </a:rPr>
              <a:t>EBU</a:t>
            </a:r>
            <a:endParaRPr lang="de-CH" sz="4800" b="1"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740229" y="3086141"/>
            <a:ext cx="7707083" cy="402771"/>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CH" sz="2800" b="1" dirty="0">
                <a:solidFill>
                  <a:schemeClr val="tx1"/>
                </a:solidFill>
                <a:latin typeface="Arial" panose="020B0604020202020204" pitchFamily="34" charset="0"/>
                <a:cs typeface="Arial" panose="020B0604020202020204" pitchFamily="34" charset="0"/>
              </a:rPr>
              <a:t>41 EBU National Members </a:t>
            </a:r>
          </a:p>
        </p:txBody>
      </p:sp>
      <p:sp>
        <p:nvSpPr>
          <p:cNvPr id="5" name="Rectangle 4"/>
          <p:cNvSpPr/>
          <p:nvPr/>
        </p:nvSpPr>
        <p:spPr>
          <a:xfrm>
            <a:off x="740229" y="4566571"/>
            <a:ext cx="7707083" cy="402771"/>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CH" sz="2800" b="1" dirty="0" smtClean="0">
                <a:solidFill>
                  <a:schemeClr val="tx1"/>
                </a:solidFill>
                <a:latin typeface="Arial" panose="020B0604020202020204" pitchFamily="34" charset="0"/>
                <a:cs typeface="Arial" panose="020B0604020202020204" pitchFamily="34" charset="0"/>
              </a:rPr>
              <a:t>Rare Eye </a:t>
            </a:r>
            <a:r>
              <a:rPr lang="de-CH" sz="2800" b="1" dirty="0" err="1" smtClean="0">
                <a:solidFill>
                  <a:schemeClr val="tx1"/>
                </a:solidFill>
                <a:latin typeface="Arial" panose="020B0604020202020204" pitchFamily="34" charset="0"/>
                <a:cs typeface="Arial" panose="020B0604020202020204" pitchFamily="34" charset="0"/>
              </a:rPr>
              <a:t>Diseases</a:t>
            </a:r>
            <a:endParaRPr lang="de-CH" sz="2800" b="1" dirty="0">
              <a:solidFill>
                <a:schemeClr val="tx1"/>
              </a:solidFill>
              <a:latin typeface="Arial" panose="020B0604020202020204" pitchFamily="34" charset="0"/>
              <a:cs typeface="Arial" panose="020B0604020202020204" pitchFamily="34" charset="0"/>
            </a:endParaRPr>
          </a:p>
        </p:txBody>
      </p:sp>
      <p:cxnSp>
        <p:nvCxnSpPr>
          <p:cNvPr id="7" name="Straight Arrow Connector 6"/>
          <p:cNvCxnSpPr/>
          <p:nvPr/>
        </p:nvCxnSpPr>
        <p:spPr>
          <a:xfrm flipH="1">
            <a:off x="1262743" y="3560686"/>
            <a:ext cx="10886" cy="869800"/>
          </a:xfrm>
          <a:prstGeom prst="straightConnector1">
            <a:avLst/>
          </a:prstGeom>
          <a:ln w="57150">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1273629" y="2228271"/>
            <a:ext cx="0" cy="772891"/>
          </a:xfrm>
          <a:prstGeom prst="straightConnector1">
            <a:avLst/>
          </a:prstGeom>
          <a:ln w="57150">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567538" y="2237048"/>
            <a:ext cx="6879774" cy="646331"/>
          </a:xfrm>
          <a:prstGeom prst="rect">
            <a:avLst/>
          </a:prstGeom>
          <a:noFill/>
        </p:spPr>
        <p:txBody>
          <a:bodyPr wrap="square" rtlCol="0">
            <a:spAutoFit/>
          </a:bodyPr>
          <a:lstStyle/>
          <a:p>
            <a:r>
              <a:rPr lang="es-ES" b="1" dirty="0" err="1" smtClean="0">
                <a:latin typeface="Arial" panose="020B0604020202020204" pitchFamily="34" charset="0"/>
                <a:cs typeface="Arial" panose="020B0604020202020204" pitchFamily="34" charset="0"/>
              </a:rPr>
              <a:t>European</a:t>
            </a:r>
            <a:r>
              <a:rPr lang="es-ES" dirty="0" smtClean="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c</a:t>
            </a:r>
            <a:r>
              <a:rPr lang="es-ES" dirty="0" err="1" smtClean="0">
                <a:latin typeface="Arial" panose="020B0604020202020204" pitchFamily="34" charset="0"/>
                <a:cs typeface="Arial" panose="020B0604020202020204" pitchFamily="34" charset="0"/>
              </a:rPr>
              <a:t>urrent</a:t>
            </a:r>
            <a:r>
              <a:rPr lang="es-ES" dirty="0" smtClean="0">
                <a:latin typeface="Arial" panose="020B0604020202020204" pitchFamily="34" charset="0"/>
                <a:cs typeface="Arial" panose="020B0604020202020204" pitchFamily="34" charset="0"/>
              </a:rPr>
              <a:t> </a:t>
            </a:r>
            <a:r>
              <a:rPr lang="es-ES" dirty="0" err="1" smtClean="0">
                <a:latin typeface="Arial" panose="020B0604020202020204" pitchFamily="34" charset="0"/>
                <a:cs typeface="Arial" panose="020B0604020202020204" pitchFamily="34" charset="0"/>
              </a:rPr>
              <a:t>projects</a:t>
            </a:r>
            <a:endParaRPr lang="es-ES" dirty="0" smtClean="0">
              <a:latin typeface="Arial" panose="020B0604020202020204" pitchFamily="34" charset="0"/>
              <a:cs typeface="Arial" panose="020B0604020202020204" pitchFamily="34" charset="0"/>
            </a:endParaRPr>
          </a:p>
          <a:p>
            <a:r>
              <a:rPr lang="es-ES" dirty="0" err="1" smtClean="0">
                <a:latin typeface="Arial" panose="020B0604020202020204" pitchFamily="34" charset="0"/>
                <a:cs typeface="Arial" panose="020B0604020202020204" pitchFamily="34" charset="0"/>
              </a:rPr>
              <a:t>Campaigning</a:t>
            </a:r>
            <a:r>
              <a:rPr lang="es-ES" dirty="0" smtClean="0">
                <a:latin typeface="Arial" panose="020B0604020202020204" pitchFamily="34" charset="0"/>
                <a:cs typeface="Arial" panose="020B0604020202020204" pitchFamily="34" charset="0"/>
              </a:rPr>
              <a:t>, </a:t>
            </a:r>
            <a:r>
              <a:rPr lang="es-ES" dirty="0" err="1" smtClean="0">
                <a:latin typeface="Arial" panose="020B0604020202020204" pitchFamily="34" charset="0"/>
                <a:cs typeface="Arial" panose="020B0604020202020204" pitchFamily="34" charset="0"/>
              </a:rPr>
              <a:t>Capacity</a:t>
            </a:r>
            <a:r>
              <a:rPr lang="es-ES" dirty="0" smtClean="0">
                <a:latin typeface="Arial" panose="020B0604020202020204" pitchFamily="34" charset="0"/>
                <a:cs typeface="Arial" panose="020B0604020202020204" pitchFamily="34" charset="0"/>
              </a:rPr>
              <a:t>- </a:t>
            </a:r>
            <a:r>
              <a:rPr lang="es-ES" dirty="0" err="1" smtClean="0">
                <a:latin typeface="Arial" panose="020B0604020202020204" pitchFamily="34" charset="0"/>
                <a:cs typeface="Arial" panose="020B0604020202020204" pitchFamily="34" charset="0"/>
              </a:rPr>
              <a:t>building</a:t>
            </a:r>
            <a:r>
              <a:rPr lang="es-ES" dirty="0" smtClean="0">
                <a:latin typeface="Arial" panose="020B0604020202020204" pitchFamily="34" charset="0"/>
                <a:cs typeface="Arial" panose="020B0604020202020204" pitchFamily="34" charset="0"/>
              </a:rPr>
              <a:t>, </a:t>
            </a:r>
            <a:r>
              <a:rPr lang="es-ES" dirty="0" err="1" smtClean="0">
                <a:latin typeface="Arial" panose="020B0604020202020204" pitchFamily="34" charset="0"/>
                <a:cs typeface="Arial" panose="020B0604020202020204" pitchFamily="34" charset="0"/>
              </a:rPr>
              <a:t>Information</a:t>
            </a:r>
            <a:r>
              <a:rPr lang="es-ES" dirty="0" smtClean="0">
                <a:latin typeface="Arial" panose="020B0604020202020204" pitchFamily="34" charset="0"/>
                <a:cs typeface="Arial" panose="020B0604020202020204" pitchFamily="34" charset="0"/>
              </a:rPr>
              <a:t> and Communication </a:t>
            </a:r>
            <a:endParaRPr lang="de-CH" dirty="0">
              <a:latin typeface="Arial" panose="020B0604020202020204" pitchFamily="34" charset="0"/>
              <a:cs typeface="Arial" panose="020B0604020202020204" pitchFamily="34" charset="0"/>
            </a:endParaRPr>
          </a:p>
        </p:txBody>
      </p:sp>
      <p:sp>
        <p:nvSpPr>
          <p:cNvPr id="20" name="TextBox 19"/>
          <p:cNvSpPr txBox="1"/>
          <p:nvPr/>
        </p:nvSpPr>
        <p:spPr>
          <a:xfrm>
            <a:off x="1567538" y="3597768"/>
            <a:ext cx="6879774" cy="646331"/>
          </a:xfrm>
          <a:prstGeom prst="rect">
            <a:avLst/>
          </a:prstGeom>
          <a:noFill/>
        </p:spPr>
        <p:txBody>
          <a:bodyPr wrap="square" rtlCol="0">
            <a:spAutoFit/>
          </a:bodyPr>
          <a:lstStyle/>
          <a:p>
            <a:r>
              <a:rPr lang="es-ES" b="1" dirty="0" smtClean="0">
                <a:latin typeface="Arial" panose="020B0604020202020204" pitchFamily="34" charset="0"/>
                <a:cs typeface="Arial" panose="020B0604020202020204" pitchFamily="34" charset="0"/>
              </a:rPr>
              <a:t>Country </a:t>
            </a:r>
            <a:r>
              <a:rPr lang="es-ES" b="1" dirty="0" err="1" smtClean="0">
                <a:latin typeface="Arial" panose="020B0604020202020204" pitchFamily="34" charset="0"/>
                <a:cs typeface="Arial" panose="020B0604020202020204" pitchFamily="34" charset="0"/>
              </a:rPr>
              <a:t>specific</a:t>
            </a:r>
            <a:r>
              <a:rPr lang="es-ES" b="1" dirty="0" smtClean="0">
                <a:latin typeface="Arial" panose="020B0604020202020204" pitchFamily="34" charset="0"/>
                <a:cs typeface="Arial" panose="020B0604020202020204" pitchFamily="34" charset="0"/>
              </a:rPr>
              <a:t> </a:t>
            </a:r>
            <a:r>
              <a:rPr lang="es-ES" dirty="0" err="1" smtClean="0">
                <a:latin typeface="Arial" panose="020B0604020202020204" pitchFamily="34" charset="0"/>
                <a:cs typeface="Arial" panose="020B0604020202020204" pitchFamily="34" charset="0"/>
              </a:rPr>
              <a:t>current</a:t>
            </a:r>
            <a:r>
              <a:rPr lang="es-ES" dirty="0" smtClean="0">
                <a:latin typeface="Arial" panose="020B0604020202020204" pitchFamily="34" charset="0"/>
                <a:cs typeface="Arial" panose="020B0604020202020204" pitchFamily="34" charset="0"/>
              </a:rPr>
              <a:t> </a:t>
            </a:r>
            <a:r>
              <a:rPr lang="es-ES" dirty="0" err="1" smtClean="0">
                <a:latin typeface="Arial" panose="020B0604020202020204" pitchFamily="34" charset="0"/>
                <a:cs typeface="Arial" panose="020B0604020202020204" pitchFamily="34" charset="0"/>
              </a:rPr>
              <a:t>projects</a:t>
            </a:r>
            <a:endParaRPr lang="es-ES" dirty="0" smtClean="0">
              <a:latin typeface="Arial" panose="020B0604020202020204" pitchFamily="34" charset="0"/>
              <a:cs typeface="Arial" panose="020B0604020202020204" pitchFamily="34" charset="0"/>
            </a:endParaRPr>
          </a:p>
          <a:p>
            <a:r>
              <a:rPr lang="es-ES" dirty="0" err="1" smtClean="0">
                <a:latin typeface="Arial" panose="020B0604020202020204" pitchFamily="34" charset="0"/>
                <a:cs typeface="Arial" panose="020B0604020202020204" pitchFamily="34" charset="0"/>
              </a:rPr>
              <a:t>Campaigning</a:t>
            </a:r>
            <a:r>
              <a:rPr lang="es-ES" dirty="0" smtClean="0">
                <a:latin typeface="Arial" panose="020B0604020202020204" pitchFamily="34" charset="0"/>
                <a:cs typeface="Arial" panose="020B0604020202020204" pitchFamily="34" charset="0"/>
              </a:rPr>
              <a:t>, </a:t>
            </a:r>
            <a:r>
              <a:rPr lang="es-ES" dirty="0" err="1" smtClean="0">
                <a:latin typeface="Arial" panose="020B0604020202020204" pitchFamily="34" charset="0"/>
                <a:cs typeface="Arial" panose="020B0604020202020204" pitchFamily="34" charset="0"/>
              </a:rPr>
              <a:t>Capacity</a:t>
            </a:r>
            <a:r>
              <a:rPr lang="es-ES" dirty="0" smtClean="0">
                <a:latin typeface="Arial" panose="020B0604020202020204" pitchFamily="34" charset="0"/>
                <a:cs typeface="Arial" panose="020B0604020202020204" pitchFamily="34" charset="0"/>
              </a:rPr>
              <a:t>- </a:t>
            </a:r>
            <a:r>
              <a:rPr lang="es-ES" dirty="0" err="1" smtClean="0">
                <a:latin typeface="Arial" panose="020B0604020202020204" pitchFamily="34" charset="0"/>
                <a:cs typeface="Arial" panose="020B0604020202020204" pitchFamily="34" charset="0"/>
              </a:rPr>
              <a:t>building</a:t>
            </a:r>
            <a:r>
              <a:rPr lang="es-ES" dirty="0" smtClean="0">
                <a:latin typeface="Arial" panose="020B0604020202020204" pitchFamily="34" charset="0"/>
                <a:cs typeface="Arial" panose="020B0604020202020204" pitchFamily="34" charset="0"/>
              </a:rPr>
              <a:t>, </a:t>
            </a:r>
            <a:r>
              <a:rPr lang="es-ES" dirty="0" err="1" smtClean="0">
                <a:latin typeface="Arial" panose="020B0604020202020204" pitchFamily="34" charset="0"/>
                <a:cs typeface="Arial" panose="020B0604020202020204" pitchFamily="34" charset="0"/>
              </a:rPr>
              <a:t>Information</a:t>
            </a:r>
            <a:r>
              <a:rPr lang="es-ES" dirty="0" smtClean="0">
                <a:latin typeface="Arial" panose="020B0604020202020204" pitchFamily="34" charset="0"/>
                <a:cs typeface="Arial" panose="020B0604020202020204" pitchFamily="34" charset="0"/>
              </a:rPr>
              <a:t> and Communication </a:t>
            </a:r>
            <a:endParaRPr lang="de-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518950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b="1" dirty="0" err="1" smtClean="0">
                <a:latin typeface="Arial" panose="020B0604020202020204" pitchFamily="34" charset="0"/>
                <a:cs typeface="Arial" panose="020B0604020202020204" pitchFamily="34" charset="0"/>
              </a:rPr>
              <a:t>Rare</a:t>
            </a:r>
            <a:r>
              <a:rPr lang="es-ES" b="1" dirty="0" smtClean="0">
                <a:latin typeface="Arial" panose="020B0604020202020204" pitchFamily="34" charset="0"/>
                <a:cs typeface="Arial" panose="020B0604020202020204" pitchFamily="34" charset="0"/>
              </a:rPr>
              <a:t> </a:t>
            </a:r>
            <a:r>
              <a:rPr lang="es-ES" b="1" dirty="0" err="1" smtClean="0">
                <a:latin typeface="Arial" panose="020B0604020202020204" pitchFamily="34" charset="0"/>
                <a:cs typeface="Arial" panose="020B0604020202020204" pitchFamily="34" charset="0"/>
              </a:rPr>
              <a:t>Disease</a:t>
            </a:r>
            <a:r>
              <a:rPr lang="es-ES" b="1" dirty="0" smtClean="0">
                <a:latin typeface="Arial" panose="020B0604020202020204" pitchFamily="34" charset="0"/>
                <a:cs typeface="Arial" panose="020B0604020202020204" pitchFamily="34" charset="0"/>
              </a:rPr>
              <a:t> Day 2019: </a:t>
            </a:r>
            <a:br>
              <a:rPr lang="es-ES" b="1" dirty="0" smtClean="0">
                <a:latin typeface="Arial" panose="020B0604020202020204" pitchFamily="34" charset="0"/>
                <a:cs typeface="Arial" panose="020B0604020202020204" pitchFamily="34" charset="0"/>
              </a:rPr>
            </a:br>
            <a:r>
              <a:rPr lang="es-ES" b="1" dirty="0" err="1" smtClean="0">
                <a:latin typeface="Arial" panose="020B0604020202020204" pitchFamily="34" charset="0"/>
                <a:cs typeface="Arial" panose="020B0604020202020204" pitchFamily="34" charset="0"/>
              </a:rPr>
              <a:t>Bridging</a:t>
            </a:r>
            <a:r>
              <a:rPr lang="es-ES" b="1" dirty="0" smtClean="0">
                <a:latin typeface="Arial" panose="020B0604020202020204" pitchFamily="34" charset="0"/>
                <a:cs typeface="Arial" panose="020B0604020202020204" pitchFamily="34" charset="0"/>
              </a:rPr>
              <a:t> </a:t>
            </a:r>
            <a:r>
              <a:rPr lang="es-ES" b="1" dirty="0" err="1" smtClean="0">
                <a:latin typeface="Arial" panose="020B0604020202020204" pitchFamily="34" charset="0"/>
                <a:cs typeface="Arial" panose="020B0604020202020204" pitchFamily="34" charset="0"/>
              </a:rPr>
              <a:t>health</a:t>
            </a:r>
            <a:r>
              <a:rPr lang="es-ES" b="1" dirty="0" smtClean="0">
                <a:latin typeface="Arial" panose="020B0604020202020204" pitchFamily="34" charset="0"/>
                <a:cs typeface="Arial" panose="020B0604020202020204" pitchFamily="34" charset="0"/>
              </a:rPr>
              <a:t> and social </a:t>
            </a:r>
            <a:r>
              <a:rPr lang="es-ES" b="1" dirty="0" err="1" smtClean="0">
                <a:latin typeface="Arial" panose="020B0604020202020204" pitchFamily="34" charset="0"/>
                <a:cs typeface="Arial" panose="020B0604020202020204" pitchFamily="34" charset="0"/>
              </a:rPr>
              <a:t>care</a:t>
            </a:r>
            <a:r>
              <a:rPr lang="es-ES" b="1" dirty="0" smtClean="0">
                <a:latin typeface="Arial" panose="020B0604020202020204" pitchFamily="34" charset="0"/>
                <a:cs typeface="Arial" panose="020B0604020202020204" pitchFamily="34" charset="0"/>
              </a:rPr>
              <a:t>  </a:t>
            </a:r>
            <a:endParaRPr lang="de-CH" b="1" dirty="0">
              <a:latin typeface="Arial" panose="020B0604020202020204" pitchFamily="34" charset="0"/>
              <a:cs typeface="Arial" panose="020B0604020202020204" pitchFamily="34" charset="0"/>
            </a:endParaRPr>
          </a:p>
        </p:txBody>
      </p:sp>
      <p:pic>
        <p:nvPicPr>
          <p:cNvPr id="3" name="Picture 2" descr="C:\Users\FERREI~1\AppData\Local\Temp\Rar$DIa22428.6538\rdd-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638" y="1498728"/>
            <a:ext cx="1818990" cy="1737137"/>
          </a:xfrm>
          <a:prstGeom prst="rect">
            <a:avLst/>
          </a:prstGeom>
          <a:noFill/>
          <a:extLst>
            <a:ext uri="{909E8E84-426E-40DD-AFC4-6F175D3DCCD1}">
              <a14:hiddenFill xmlns:a14="http://schemas.microsoft.com/office/drawing/2010/main">
                <a:solidFill>
                  <a:srgbClr val="FFFFFF"/>
                </a:solidFill>
              </a14:hiddenFill>
            </a:ext>
          </a:extLst>
        </p:spPr>
      </p:pic>
      <p:pic>
        <p:nvPicPr>
          <p:cNvPr id="34818" name="Picture 2" descr="http://download2.rarediseaseday.org.s3-eu-west-1.amazonaws.com/2019/showyourrare_coll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523" y="3849573"/>
            <a:ext cx="5221967" cy="117962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7523" y="3449464"/>
            <a:ext cx="4868833" cy="400110"/>
          </a:xfrm>
          <a:prstGeom prst="rect">
            <a:avLst/>
          </a:prstGeom>
        </p:spPr>
        <p:txBody>
          <a:bodyPr wrap="none">
            <a:spAutoFit/>
          </a:bodyPr>
          <a:lstStyle/>
          <a:p>
            <a:r>
              <a:rPr lang="en-US" sz="2000" b="1" dirty="0">
                <a:latin typeface="Arial" panose="020B0604020202020204" pitchFamily="34" charset="0"/>
                <a:cs typeface="Arial" panose="020B0604020202020204" pitchFamily="34" charset="0"/>
              </a:rPr>
              <a:t>#</a:t>
            </a:r>
            <a:r>
              <a:rPr lang="en-US" sz="2000" b="1" dirty="0" err="1">
                <a:latin typeface="Arial" panose="020B0604020202020204" pitchFamily="34" charset="0"/>
                <a:cs typeface="Arial" panose="020B0604020202020204" pitchFamily="34" charset="0"/>
              </a:rPr>
              <a:t>ShowYourRare</a:t>
            </a:r>
            <a:r>
              <a:rPr lang="en-US" sz="2000" b="1" dirty="0">
                <a:latin typeface="Arial" panose="020B0604020202020204" pitchFamily="34" charset="0"/>
                <a:cs typeface="Arial" panose="020B0604020202020204" pitchFamily="34" charset="0"/>
              </a:rPr>
              <a:t> for Rare Disease Day</a:t>
            </a:r>
            <a:r>
              <a:rPr lang="en-US" sz="2000" b="1" dirty="0" smtClean="0">
                <a:latin typeface="Arial" panose="020B0604020202020204" pitchFamily="34" charset="0"/>
                <a:cs typeface="Arial" panose="020B0604020202020204" pitchFamily="34" charset="0"/>
              </a:rPr>
              <a:t>!</a:t>
            </a:r>
            <a:endParaRPr lang="en-US" sz="2000" b="1" dirty="0">
              <a:latin typeface="Arial" panose="020B0604020202020204" pitchFamily="34" charset="0"/>
              <a:cs typeface="Arial" panose="020B0604020202020204" pitchFamily="34" charset="0"/>
            </a:endParaRPr>
          </a:p>
        </p:txBody>
      </p:sp>
      <p:pic>
        <p:nvPicPr>
          <p:cNvPr id="34820" name="Picture 4" descr="https://img3.rarediseaseday.org/2019/rddposter-400x6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0412" y="1904227"/>
            <a:ext cx="2013215" cy="3019822"/>
          </a:xfrm>
          <a:prstGeom prst="rect">
            <a:avLst/>
          </a:prstGeom>
          <a:noFill/>
          <a:extLst>
            <a:ext uri="{909E8E84-426E-40DD-AFC4-6F175D3DCCD1}">
              <a14:hiddenFill xmlns:a14="http://schemas.microsoft.com/office/drawing/2010/main">
                <a:solidFill>
                  <a:srgbClr val="FFFFFF"/>
                </a:solidFill>
              </a14:hiddenFill>
            </a:ext>
          </a:extLst>
        </p:spPr>
      </p:pic>
      <p:pic>
        <p:nvPicPr>
          <p:cNvPr id="34821" name="Picture 5" descr="C:\Users\FERREI~1\AppData\Local\Temp\Rar$DIa24132.1577\Facebook bann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1056" y="2279672"/>
            <a:ext cx="2882018" cy="10667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188709" y="1395666"/>
            <a:ext cx="982961" cy="400110"/>
          </a:xfrm>
          <a:prstGeom prst="rect">
            <a:avLst/>
          </a:prstGeom>
        </p:spPr>
        <p:txBody>
          <a:bodyPr wrap="none">
            <a:spAutoFit/>
          </a:bodyPr>
          <a:lstStyle/>
          <a:p>
            <a:r>
              <a:rPr lang="en-US" sz="2000" b="1" dirty="0" smtClean="0">
                <a:latin typeface="Arial" panose="020B0604020202020204" pitchFamily="34" charset="0"/>
                <a:cs typeface="Arial" panose="020B0604020202020204" pitchFamily="34" charset="0"/>
              </a:rPr>
              <a:t>Poster</a:t>
            </a:r>
            <a:endParaRPr lang="en-US" sz="2000" b="1" dirty="0">
              <a:latin typeface="Arial" panose="020B0604020202020204" pitchFamily="34" charset="0"/>
              <a:cs typeface="Arial" panose="020B0604020202020204" pitchFamily="34" charset="0"/>
            </a:endParaRPr>
          </a:p>
        </p:txBody>
      </p:sp>
      <p:sp>
        <p:nvSpPr>
          <p:cNvPr id="5" name="Rectangle 4"/>
          <p:cNvSpPr/>
          <p:nvPr/>
        </p:nvSpPr>
        <p:spPr>
          <a:xfrm>
            <a:off x="2383970" y="1581062"/>
            <a:ext cx="4920343" cy="646331"/>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Social media banners </a:t>
            </a:r>
            <a:r>
              <a:rPr lang="en-US" b="1" dirty="0" smtClean="0">
                <a:latin typeface="Arial" panose="020B0604020202020204" pitchFamily="34" charset="0"/>
                <a:cs typeface="Arial" panose="020B0604020202020204" pitchFamily="34" charset="0"/>
              </a:rPr>
              <a:t>and </a:t>
            </a:r>
            <a:r>
              <a:rPr lang="en-US" b="1" dirty="0">
                <a:latin typeface="Arial" panose="020B0604020202020204" pitchFamily="34" charset="0"/>
                <a:cs typeface="Arial" panose="020B0604020202020204" pitchFamily="34" charset="0"/>
              </a:rPr>
              <a:t>profile </a:t>
            </a:r>
            <a:r>
              <a:rPr lang="en-US" b="1" dirty="0" smtClean="0">
                <a:latin typeface="Arial" panose="020B0604020202020204" pitchFamily="34" charset="0"/>
                <a:cs typeface="Arial" panose="020B0604020202020204" pitchFamily="34" charset="0"/>
              </a:rPr>
              <a:t>picture</a:t>
            </a:r>
          </a:p>
          <a:p>
            <a:r>
              <a:rPr lang="en-US" b="1" dirty="0" smtClean="0">
                <a:latin typeface="Arial" panose="020B0604020202020204" pitchFamily="34" charset="0"/>
                <a:cs typeface="Arial" panose="020B0604020202020204" pitchFamily="34" charset="0"/>
              </a:rPr>
              <a:t>Email signature</a:t>
            </a:r>
            <a:endParaRPr lang="de-CH"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579881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smtClean="0">
                <a:latin typeface="Arial" panose="020B0604020202020204" pitchFamily="34" charset="0"/>
                <a:cs typeface="Arial" panose="020B0604020202020204" pitchFamily="34" charset="0"/>
              </a:rPr>
              <a:t>THANK YOU</a:t>
            </a:r>
            <a:endParaRPr lang="de-CH" b="1" dirty="0">
              <a:latin typeface="Arial" panose="020B0604020202020204" pitchFamily="34" charset="0"/>
              <a:cs typeface="Arial" panose="020B0604020202020204" pitchFamily="34" charset="0"/>
            </a:endParaRPr>
          </a:p>
        </p:txBody>
      </p:sp>
      <p:pic>
        <p:nvPicPr>
          <p:cNvPr id="4" name="Picture 2" descr="Thanks and Well D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1897" y="1597150"/>
            <a:ext cx="4323700" cy="21710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23745" y="4415806"/>
            <a:ext cx="4550987" cy="392413"/>
          </a:xfrm>
          <a:prstGeom prst="rect">
            <a:avLst/>
          </a:prstGeom>
          <a:noFill/>
        </p:spPr>
        <p:txBody>
          <a:bodyPr wrap="none" lIns="68579" tIns="34289" rIns="68579" bIns="34289" rtlCol="0">
            <a:spAutoFit/>
          </a:bodyPr>
          <a:lstStyle/>
          <a:p>
            <a:pPr defTabSz="685783"/>
            <a:r>
              <a:rPr lang="es-ES" sz="2100" b="1" dirty="0" smtClean="0">
                <a:solidFill>
                  <a:prstClr val="black"/>
                </a:solidFill>
                <a:latin typeface="Calibri"/>
                <a:hlinkClick r:id="rId3"/>
              </a:rPr>
              <a:t>vanessa.dosreisferreira@santhera.com</a:t>
            </a:r>
            <a:r>
              <a:rPr lang="es-ES" sz="2100" b="1" dirty="0" smtClean="0">
                <a:solidFill>
                  <a:prstClr val="black"/>
                </a:solidFill>
                <a:latin typeface="Calibri"/>
              </a:rPr>
              <a:t> </a:t>
            </a:r>
            <a:endParaRPr lang="de-CH" sz="2100" b="1" dirty="0">
              <a:solidFill>
                <a:prstClr val="black"/>
              </a:solidFill>
              <a:latin typeface="Calibri"/>
            </a:endParaRPr>
          </a:p>
        </p:txBody>
      </p:sp>
      <p:grpSp>
        <p:nvGrpSpPr>
          <p:cNvPr id="3" name="Group 2"/>
          <p:cNvGrpSpPr/>
          <p:nvPr/>
        </p:nvGrpSpPr>
        <p:grpSpPr>
          <a:xfrm>
            <a:off x="203438" y="1449092"/>
            <a:ext cx="4463143" cy="2576026"/>
            <a:chOff x="-4060371" y="-295065"/>
            <a:chExt cx="6041571" cy="3576214"/>
          </a:xfrm>
        </p:grpSpPr>
        <p:pic>
          <p:nvPicPr>
            <p:cNvPr id="358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0371" y="-295065"/>
              <a:ext cx="6041571" cy="3576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2" name="Picture 2" descr="1687c38dcb2f10172f21"/>
            <p:cNvPicPr>
              <a:picLocks noChangeAspect="1" noChangeArrowheads="1"/>
            </p:cNvPicPr>
            <p:nvPr/>
          </p:nvPicPr>
          <p:blipFill rotWithShape="1">
            <a:blip r:embed="rId5">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l="21205" r="14063" b="8036"/>
            <a:stretch/>
          </p:blipFill>
          <p:spPr bwMode="auto">
            <a:xfrm rot="10800000">
              <a:off x="-2095957" y="1372141"/>
              <a:ext cx="1606173" cy="171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498521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962" y="626998"/>
            <a:ext cx="4665042" cy="3904297"/>
            <a:chOff x="4490579" y="1010125"/>
            <a:chExt cx="4665042" cy="3904297"/>
          </a:xfrm>
        </p:grpSpPr>
        <p:grpSp>
          <p:nvGrpSpPr>
            <p:cNvPr id="3" name="Group 2"/>
            <p:cNvGrpSpPr/>
            <p:nvPr/>
          </p:nvGrpSpPr>
          <p:grpSpPr>
            <a:xfrm>
              <a:off x="4762186" y="1770234"/>
              <a:ext cx="4098587" cy="3144188"/>
              <a:chOff x="4368165" y="1352550"/>
              <a:chExt cx="4896324" cy="3598863"/>
            </a:xfrm>
          </p:grpSpPr>
          <p:sp>
            <p:nvSpPr>
              <p:cNvPr id="5" name="Rectangle 4"/>
              <p:cNvSpPr/>
              <p:nvPr/>
            </p:nvSpPr>
            <p:spPr>
              <a:xfrm>
                <a:off x="4599296" y="1352550"/>
                <a:ext cx="4429125" cy="3598863"/>
              </a:xfrm>
              <a:prstGeom prst="rect">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grpSp>
            <p:nvGrpSpPr>
              <p:cNvPr id="6" name="Group 5"/>
              <p:cNvGrpSpPr/>
              <p:nvPr/>
            </p:nvGrpSpPr>
            <p:grpSpPr>
              <a:xfrm>
                <a:off x="4368165" y="1399535"/>
                <a:ext cx="4614380" cy="1084585"/>
                <a:chOff x="4368165" y="1399535"/>
                <a:chExt cx="4614380" cy="1257301"/>
              </a:xfrm>
            </p:grpSpPr>
            <p:pic>
              <p:nvPicPr>
                <p:cNvPr id="35" name="Picture 2" descr="File:Person icon BLACK-01.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0315" y="1399535"/>
                  <a:ext cx="1181100" cy="125730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File:Person icon BLACK-01.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8165" y="1399535"/>
                  <a:ext cx="1181100" cy="125730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File:Person icon BLACK-01.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8656" y="1399535"/>
                  <a:ext cx="1181100" cy="125730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File:Person icon BLACK-01.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1445" y="1399535"/>
                  <a:ext cx="1181100" cy="125730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File:Person icon BLACK-01.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0096" y="1399535"/>
                  <a:ext cx="1181100" cy="125730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6995" y="1399535"/>
                  <a:ext cx="1087437" cy="121284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4757896" y="1969267"/>
                <a:ext cx="4506593" cy="1054445"/>
                <a:chOff x="4757896" y="2319787"/>
                <a:chExt cx="4506593" cy="1054445"/>
              </a:xfrm>
            </p:grpSpPr>
            <p:pic>
              <p:nvPicPr>
                <p:cNvPr id="29" name="Picture 2" descr="File:Person icon BLACK-01.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4165" y="2331720"/>
                  <a:ext cx="1181100" cy="104251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File:Person icon BLACK-01.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2259" y="2331720"/>
                  <a:ext cx="1181100" cy="104251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7896" y="2319787"/>
                  <a:ext cx="1087437" cy="98459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4413" y="2319787"/>
                  <a:ext cx="1087437" cy="98459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0939" y="2319787"/>
                  <a:ext cx="1087437" cy="98459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7052" y="2319787"/>
                  <a:ext cx="1087437" cy="98459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4368165" y="2508731"/>
                <a:ext cx="4614380" cy="1084585"/>
                <a:chOff x="4368165" y="1399535"/>
                <a:chExt cx="4614380" cy="1257301"/>
              </a:xfrm>
            </p:grpSpPr>
            <p:pic>
              <p:nvPicPr>
                <p:cNvPr id="23" name="Picture 2" descr="File:Person icon BLACK-01.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0315" y="1399535"/>
                  <a:ext cx="1181100" cy="125730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File:Person icon BLACK-01.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8165" y="1399535"/>
                  <a:ext cx="1181100" cy="125730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File:Person icon BLACK-01.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8656" y="1399535"/>
                  <a:ext cx="1181100" cy="125730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File:Person icon BLACK-01.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1445" y="1399535"/>
                  <a:ext cx="1181100" cy="125730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File:Person icon BLACK-01.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0096" y="1399535"/>
                  <a:ext cx="1181100" cy="125730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6995" y="1399535"/>
                  <a:ext cx="1087437" cy="121284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4757896" y="3124523"/>
                <a:ext cx="4506593" cy="1054445"/>
                <a:chOff x="4757896" y="2319787"/>
                <a:chExt cx="4506593" cy="1054445"/>
              </a:xfrm>
            </p:grpSpPr>
            <p:pic>
              <p:nvPicPr>
                <p:cNvPr id="17" name="Picture 2" descr="File:Person icon BLACK-01.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4165" y="2331720"/>
                  <a:ext cx="1181100" cy="104251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File:Person icon BLACK-01.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2259" y="2331720"/>
                  <a:ext cx="1181100" cy="104251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7896" y="2319787"/>
                  <a:ext cx="1087437" cy="98459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4413" y="2319787"/>
                  <a:ext cx="1087437" cy="98459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0939" y="2319787"/>
                  <a:ext cx="1087437" cy="98459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7052" y="2319787"/>
                  <a:ext cx="1087437" cy="98459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4396255" y="3766405"/>
                <a:ext cx="4506593" cy="1054445"/>
                <a:chOff x="4757896" y="2319787"/>
                <a:chExt cx="4506593" cy="1054445"/>
              </a:xfrm>
            </p:grpSpPr>
            <p:pic>
              <p:nvPicPr>
                <p:cNvPr id="11" name="Picture 2" descr="File:Person icon BLACK-01.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4165" y="2331720"/>
                  <a:ext cx="1181100" cy="10425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ile:Person icon BLACK-01.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2259" y="2331720"/>
                  <a:ext cx="1181100" cy="104251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7896" y="2319787"/>
                  <a:ext cx="1087437" cy="98459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4413" y="2319787"/>
                  <a:ext cx="1087437" cy="98459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0939" y="2319787"/>
                  <a:ext cx="1087437" cy="98459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7052" y="2319787"/>
                  <a:ext cx="1087437" cy="984593"/>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4" name="Text Placeholder 2"/>
            <p:cNvSpPr txBox="1">
              <a:spLocks/>
            </p:cNvSpPr>
            <p:nvPr/>
          </p:nvSpPr>
          <p:spPr>
            <a:xfrm>
              <a:off x="4490579" y="1010125"/>
              <a:ext cx="4665042" cy="47982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s-ES" b="1" dirty="0" err="1" smtClean="0">
                  <a:latin typeface="Arial" panose="020B0604020202020204" pitchFamily="34" charset="0"/>
                  <a:cs typeface="Arial" panose="020B0604020202020204" pitchFamily="34" charset="0"/>
                </a:rPr>
                <a:t>Common</a:t>
              </a:r>
              <a:r>
                <a:rPr lang="es-ES" b="1" dirty="0" smtClean="0">
                  <a:latin typeface="Arial" panose="020B0604020202020204" pitchFamily="34" charset="0"/>
                  <a:cs typeface="Arial" panose="020B0604020202020204" pitchFamily="34" charset="0"/>
                </a:rPr>
                <a:t> </a:t>
              </a:r>
              <a:r>
                <a:rPr lang="es-ES" b="1" dirty="0" err="1" smtClean="0">
                  <a:latin typeface="Arial" panose="020B0604020202020204" pitchFamily="34" charset="0"/>
                  <a:cs typeface="Arial" panose="020B0604020202020204" pitchFamily="34" charset="0"/>
                </a:rPr>
                <a:t>Disease</a:t>
              </a:r>
              <a:endParaRPr lang="de-CH" b="1" dirty="0">
                <a:latin typeface="Arial" panose="020B0604020202020204" pitchFamily="34" charset="0"/>
                <a:cs typeface="Arial" panose="020B0604020202020204" pitchFamily="34" charset="0"/>
              </a:endParaRPr>
            </a:p>
          </p:txBody>
        </p:sp>
      </p:grpSp>
      <p:grpSp>
        <p:nvGrpSpPr>
          <p:cNvPr id="79" name="Group 78"/>
          <p:cNvGrpSpPr/>
          <p:nvPr/>
        </p:nvGrpSpPr>
        <p:grpSpPr>
          <a:xfrm>
            <a:off x="4684259" y="1367926"/>
            <a:ext cx="4307863" cy="3103139"/>
            <a:chOff x="4427527" y="1264962"/>
            <a:chExt cx="4885402" cy="3584236"/>
          </a:xfrm>
        </p:grpSpPr>
        <p:sp>
          <p:nvSpPr>
            <p:cNvPr id="42" name="Rectangle 41"/>
            <p:cNvSpPr/>
            <p:nvPr/>
          </p:nvSpPr>
          <p:spPr>
            <a:xfrm>
              <a:off x="4739652" y="1264962"/>
              <a:ext cx="4242950" cy="3584236"/>
            </a:xfrm>
            <a:prstGeom prst="rect">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grpSp>
          <p:nvGrpSpPr>
            <p:cNvPr id="43" name="Group 42"/>
            <p:cNvGrpSpPr/>
            <p:nvPr/>
          </p:nvGrpSpPr>
          <p:grpSpPr>
            <a:xfrm>
              <a:off x="4770865" y="1296578"/>
              <a:ext cx="4490047" cy="1182623"/>
              <a:chOff x="304800" y="1460495"/>
              <a:chExt cx="4384673" cy="1187449"/>
            </a:xfrm>
          </p:grpSpPr>
          <p:pic>
            <p:nvPicPr>
              <p:cNvPr id="73"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60495"/>
                <a:ext cx="1087437" cy="1187449"/>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611" y="1460495"/>
                <a:ext cx="1087437" cy="1187449"/>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0837" y="1460495"/>
                <a:ext cx="1087437" cy="1187449"/>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9016" y="1460495"/>
                <a:ext cx="1087437" cy="1187449"/>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1643" y="1460495"/>
                <a:ext cx="1087437" cy="1187449"/>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2036" y="1460495"/>
                <a:ext cx="1087437" cy="118744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 name="Group 43"/>
            <p:cNvGrpSpPr/>
            <p:nvPr/>
          </p:nvGrpSpPr>
          <p:grpSpPr>
            <a:xfrm>
              <a:off x="4427527" y="1804889"/>
              <a:ext cx="4490047" cy="1252191"/>
              <a:chOff x="16826" y="2141535"/>
              <a:chExt cx="4384673" cy="1257301"/>
            </a:xfrm>
          </p:grpSpPr>
          <p:pic>
            <p:nvPicPr>
              <p:cNvPr id="67"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6" y="2141535"/>
                <a:ext cx="1087437" cy="1187449"/>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637" y="2141535"/>
                <a:ext cx="1087437" cy="1187449"/>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863" y="2141535"/>
                <a:ext cx="1087437" cy="1187449"/>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1042" y="2141535"/>
                <a:ext cx="1087437" cy="1187449"/>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4062" y="2141535"/>
                <a:ext cx="1087437" cy="1187449"/>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 descr="File:Person icon BLACK-01.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0325" y="2141535"/>
                <a:ext cx="1181100" cy="12573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5" name="Group 44"/>
            <p:cNvGrpSpPr/>
            <p:nvPr/>
          </p:nvGrpSpPr>
          <p:grpSpPr>
            <a:xfrm>
              <a:off x="4796877" y="2450590"/>
              <a:ext cx="4490047" cy="1182623"/>
              <a:chOff x="304800" y="1460495"/>
              <a:chExt cx="4384673" cy="1187449"/>
            </a:xfrm>
          </p:grpSpPr>
          <p:pic>
            <p:nvPicPr>
              <p:cNvPr id="61"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60495"/>
                <a:ext cx="1087437" cy="1187449"/>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611" y="1460495"/>
                <a:ext cx="1087437" cy="1187449"/>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0837" y="1460495"/>
                <a:ext cx="1087437" cy="1187449"/>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9016" y="1460495"/>
                <a:ext cx="1087437" cy="1187449"/>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1643" y="1460495"/>
                <a:ext cx="1087437" cy="1187449"/>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2036" y="1460495"/>
                <a:ext cx="1087437" cy="118744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6" name="Group 45"/>
            <p:cNvGrpSpPr/>
            <p:nvPr/>
          </p:nvGrpSpPr>
          <p:grpSpPr>
            <a:xfrm>
              <a:off x="4427527" y="3051540"/>
              <a:ext cx="4490047" cy="1182623"/>
              <a:chOff x="304800" y="1460495"/>
              <a:chExt cx="4384673" cy="1187449"/>
            </a:xfrm>
          </p:grpSpPr>
          <p:pic>
            <p:nvPicPr>
              <p:cNvPr id="55"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60495"/>
                <a:ext cx="1087437" cy="1187449"/>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611" y="1460495"/>
                <a:ext cx="1087437" cy="118744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0837" y="1460495"/>
                <a:ext cx="1087437" cy="118744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9016" y="1460495"/>
                <a:ext cx="1087437" cy="1187449"/>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1643" y="1460495"/>
                <a:ext cx="1087437" cy="1187449"/>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2036" y="1460495"/>
                <a:ext cx="1087437" cy="118744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7" name="Group 46"/>
            <p:cNvGrpSpPr/>
            <p:nvPr/>
          </p:nvGrpSpPr>
          <p:grpSpPr>
            <a:xfrm>
              <a:off x="4822882" y="3633212"/>
              <a:ext cx="4490047" cy="1182623"/>
              <a:chOff x="304800" y="1460495"/>
              <a:chExt cx="4384673" cy="1187449"/>
            </a:xfrm>
          </p:grpSpPr>
          <p:pic>
            <p:nvPicPr>
              <p:cNvPr id="49"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60495"/>
                <a:ext cx="1087437" cy="118744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611" y="1460495"/>
                <a:ext cx="1087437" cy="118744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0837" y="1460495"/>
                <a:ext cx="1087437" cy="118744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9016" y="1460495"/>
                <a:ext cx="1087437" cy="1187449"/>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3742" y="1460495"/>
                <a:ext cx="1087437" cy="1187449"/>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2036" y="1460495"/>
                <a:ext cx="1087437" cy="1187449"/>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48" name="Text Placeholder 2"/>
          <p:cNvSpPr txBox="1">
            <a:spLocks/>
          </p:cNvSpPr>
          <p:nvPr/>
        </p:nvSpPr>
        <p:spPr>
          <a:xfrm>
            <a:off x="4534009" y="587276"/>
            <a:ext cx="4608363" cy="54188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s-ES" b="1" dirty="0" err="1" smtClean="0">
                <a:latin typeface="Arial" panose="020B0604020202020204" pitchFamily="34" charset="0"/>
                <a:cs typeface="Arial" panose="020B0604020202020204" pitchFamily="34" charset="0"/>
              </a:rPr>
              <a:t>Rare</a:t>
            </a:r>
            <a:r>
              <a:rPr lang="es-ES" b="1" dirty="0" smtClean="0">
                <a:latin typeface="Arial" panose="020B0604020202020204" pitchFamily="34" charset="0"/>
                <a:cs typeface="Arial" panose="020B0604020202020204" pitchFamily="34" charset="0"/>
              </a:rPr>
              <a:t> </a:t>
            </a:r>
            <a:r>
              <a:rPr lang="es-ES" b="1" dirty="0" err="1" smtClean="0">
                <a:latin typeface="Arial" panose="020B0604020202020204" pitchFamily="34" charset="0"/>
                <a:cs typeface="Arial" panose="020B0604020202020204" pitchFamily="34" charset="0"/>
              </a:rPr>
              <a:t>Disease</a:t>
            </a:r>
            <a:r>
              <a:rPr lang="es-ES" b="1" dirty="0" smtClean="0">
                <a:latin typeface="Arial" panose="020B0604020202020204" pitchFamily="34" charset="0"/>
                <a:cs typeface="Arial" panose="020B0604020202020204" pitchFamily="34" charset="0"/>
              </a:rPr>
              <a:t> (RD)</a:t>
            </a:r>
            <a:endParaRPr lang="de-CH"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40913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CH" b="1" dirty="0" err="1">
                <a:latin typeface="Arial" panose="020B0604020202020204" pitchFamily="34" charset="0"/>
                <a:cs typeface="Arial" panose="020B0604020202020204" pitchFamily="34" charset="0"/>
              </a:rPr>
              <a:t>What</a:t>
            </a:r>
            <a:r>
              <a:rPr lang="de-CH" b="1" dirty="0">
                <a:latin typeface="Arial" panose="020B0604020202020204" pitchFamily="34" charset="0"/>
                <a:cs typeface="Arial" panose="020B0604020202020204" pitchFamily="34" charset="0"/>
              </a:rPr>
              <a:t> </a:t>
            </a:r>
            <a:r>
              <a:rPr lang="de-CH" b="1" dirty="0" err="1">
                <a:latin typeface="Arial" panose="020B0604020202020204" pitchFamily="34" charset="0"/>
                <a:cs typeface="Arial" panose="020B0604020202020204" pitchFamily="34" charset="0"/>
              </a:rPr>
              <a:t>are</a:t>
            </a:r>
            <a:r>
              <a:rPr lang="de-CH" b="1" dirty="0">
                <a:latin typeface="Arial" panose="020B0604020202020204" pitchFamily="34" charset="0"/>
                <a:cs typeface="Arial" panose="020B0604020202020204" pitchFamily="34" charset="0"/>
              </a:rPr>
              <a:t> Rare </a:t>
            </a:r>
            <a:r>
              <a:rPr lang="de-CH" b="1" dirty="0" err="1">
                <a:latin typeface="Arial" panose="020B0604020202020204" pitchFamily="34" charset="0"/>
                <a:cs typeface="Arial" panose="020B0604020202020204" pitchFamily="34" charset="0"/>
              </a:rPr>
              <a:t>Diseases</a:t>
            </a:r>
            <a:r>
              <a:rPr lang="de-CH" b="1" dirty="0">
                <a:latin typeface="Arial" panose="020B0604020202020204" pitchFamily="34" charset="0"/>
                <a:cs typeface="Arial" panose="020B0604020202020204" pitchFamily="34" charset="0"/>
              </a:rPr>
              <a:t> (RDs)?</a:t>
            </a:r>
            <a:endParaRPr lang="de-CH" dirty="0">
              <a:latin typeface="Arial" panose="020B0604020202020204" pitchFamily="34" charset="0"/>
              <a:cs typeface="Arial" panose="020B0604020202020204" pitchFamily="34" charset="0"/>
            </a:endParaRPr>
          </a:p>
        </p:txBody>
      </p:sp>
      <p:grpSp>
        <p:nvGrpSpPr>
          <p:cNvPr id="14" name="Group 13"/>
          <p:cNvGrpSpPr/>
          <p:nvPr/>
        </p:nvGrpSpPr>
        <p:grpSpPr>
          <a:xfrm>
            <a:off x="2400300" y="1137920"/>
            <a:ext cx="4343400" cy="3878580"/>
            <a:chOff x="876300" y="1137920"/>
            <a:chExt cx="4343400" cy="3878580"/>
          </a:xfrm>
        </p:grpSpPr>
        <p:sp>
          <p:nvSpPr>
            <p:cNvPr id="6" name="Rectangle 5"/>
            <p:cNvSpPr/>
            <p:nvPr/>
          </p:nvSpPr>
          <p:spPr>
            <a:xfrm>
              <a:off x="876300" y="1137920"/>
              <a:ext cx="4343400" cy="3878580"/>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pic>
          <p:nvPicPr>
            <p:cNvPr id="8194" name="Picture 2" descr="Image result for europe icon black and white"/>
            <p:cNvPicPr>
              <a:picLocks noChangeAspect="1" noChangeArrowheads="1"/>
            </p:cNvPicPr>
            <p:nvPr/>
          </p:nvPicPr>
          <p:blipFill rotWithShape="1">
            <a:blip r:embed="rId3">
              <a:extLst>
                <a:ext uri="{28A0092B-C50C-407E-A947-70E740481C1C}">
                  <a14:useLocalDpi xmlns:a14="http://schemas.microsoft.com/office/drawing/2010/main" val="0"/>
                </a:ext>
              </a:extLst>
            </a:blip>
            <a:srcRect t="7566" b="9250"/>
            <a:stretch/>
          </p:blipFill>
          <p:spPr bwMode="auto">
            <a:xfrm>
              <a:off x="1441450" y="1181099"/>
              <a:ext cx="2895600" cy="258778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149350" y="3557212"/>
              <a:ext cx="3644900" cy="1415772"/>
            </a:xfrm>
            <a:prstGeom prst="rect">
              <a:avLst/>
            </a:prstGeom>
          </p:spPr>
          <p:txBody>
            <a:bodyPr wrap="square">
              <a:spAutoFit/>
            </a:bodyPr>
            <a:lstStyle/>
            <a:p>
              <a:pPr algn="ctr"/>
              <a:r>
                <a:rPr lang="en-US" dirty="0" smtClean="0">
                  <a:latin typeface="Arial" panose="020B0604020202020204" pitchFamily="34" charset="0"/>
                  <a:cs typeface="Arial" panose="020B0604020202020204" pitchFamily="34" charset="0"/>
                </a:rPr>
                <a:t>is </a:t>
              </a:r>
              <a:r>
                <a:rPr lang="en-US" dirty="0">
                  <a:latin typeface="Arial" panose="020B0604020202020204" pitchFamily="34" charset="0"/>
                  <a:cs typeface="Arial" panose="020B0604020202020204" pitchFamily="34" charset="0"/>
                </a:rPr>
                <a:t>a disease affecting </a:t>
              </a:r>
              <a:r>
                <a:rPr lang="en-US" sz="2800" b="1" dirty="0">
                  <a:latin typeface="Arial" panose="020B0604020202020204" pitchFamily="34" charset="0"/>
                  <a:cs typeface="Arial" panose="020B0604020202020204" pitchFamily="34" charset="0"/>
                </a:rPr>
                <a:t>less than </a:t>
              </a:r>
              <a:r>
                <a:rPr lang="en-US" sz="4000" b="1" dirty="0">
                  <a:latin typeface="Arial" panose="020B0604020202020204" pitchFamily="34" charset="0"/>
                  <a:cs typeface="Arial" panose="020B0604020202020204" pitchFamily="34" charset="0"/>
                </a:rPr>
                <a:t>1 in 2,000 </a:t>
              </a:r>
              <a:r>
                <a:rPr lang="en-US" dirty="0">
                  <a:latin typeface="Arial" panose="020B0604020202020204" pitchFamily="34" charset="0"/>
                  <a:cs typeface="Arial" panose="020B0604020202020204" pitchFamily="34" charset="0"/>
                </a:rPr>
                <a:t>citizens</a:t>
              </a:r>
            </a:p>
          </p:txBody>
        </p:sp>
      </p:grpSp>
    </p:spTree>
    <p:extLst>
      <p:ext uri="{BB962C8B-B14F-4D97-AF65-F5344CB8AC3E}">
        <p14:creationId xmlns:p14="http://schemas.microsoft.com/office/powerpoint/2010/main" val="27224704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Rare Disease Facts and </a:t>
            </a:r>
            <a:r>
              <a:rPr lang="en-US" b="1" dirty="0" smtClean="0">
                <a:latin typeface="Arial" panose="020B0604020202020204" pitchFamily="34" charset="0"/>
                <a:cs typeface="Arial" panose="020B0604020202020204" pitchFamily="34" charset="0"/>
              </a:rPr>
              <a:t>Figures</a:t>
            </a:r>
            <a:endParaRPr lang="de-CH" dirty="0">
              <a:latin typeface="Arial" panose="020B0604020202020204" pitchFamily="34" charset="0"/>
              <a:cs typeface="Arial" panose="020B0604020202020204" pitchFamily="34" charset="0"/>
            </a:endParaRPr>
          </a:p>
        </p:txBody>
      </p:sp>
      <p:sp>
        <p:nvSpPr>
          <p:cNvPr id="10" name="Rectangle 9"/>
          <p:cNvSpPr/>
          <p:nvPr/>
        </p:nvSpPr>
        <p:spPr>
          <a:xfrm>
            <a:off x="383629" y="1202929"/>
            <a:ext cx="2590800" cy="3316602"/>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
        <p:nvSpPr>
          <p:cNvPr id="11" name="Rectangle 10"/>
          <p:cNvSpPr/>
          <p:nvPr/>
        </p:nvSpPr>
        <p:spPr>
          <a:xfrm>
            <a:off x="2974430" y="1202929"/>
            <a:ext cx="2778670" cy="3316602"/>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pic>
        <p:nvPicPr>
          <p:cNvPr id="27" name="Picture 4" descr="Image result for icon black white world"/>
          <p:cNvPicPr>
            <a:picLocks noChangeAspect="1" noChangeArrowheads="1"/>
          </p:cNvPicPr>
          <p:nvPr/>
        </p:nvPicPr>
        <p:blipFill rotWithShape="1">
          <a:blip r:embed="rId3">
            <a:extLst>
              <a:ext uri="{28A0092B-C50C-407E-A947-70E740481C1C}">
                <a14:useLocalDpi xmlns:a14="http://schemas.microsoft.com/office/drawing/2010/main" val="0"/>
              </a:ext>
            </a:extLst>
          </a:blip>
          <a:srcRect l="21667" r="21667"/>
          <a:stretch/>
        </p:blipFill>
        <p:spPr bwMode="auto">
          <a:xfrm>
            <a:off x="650417" y="1541699"/>
            <a:ext cx="2031823" cy="1883492"/>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543737" y="3805791"/>
            <a:ext cx="2245183" cy="646331"/>
          </a:xfrm>
          <a:prstGeom prst="rect">
            <a:avLst/>
          </a:prstGeom>
        </p:spPr>
        <p:txBody>
          <a:bodyPr wrap="square">
            <a:spAutoFit/>
          </a:bodyPr>
          <a:lstStyle/>
          <a:p>
            <a:pPr algn="ctr"/>
            <a:r>
              <a:rPr lang="de-CH" b="1" dirty="0">
                <a:latin typeface="Arial" panose="020B0604020202020204" pitchFamily="34" charset="0"/>
                <a:cs typeface="Arial" panose="020B0604020202020204" pitchFamily="34" charset="0"/>
              </a:rPr>
              <a:t>350-400 </a:t>
            </a:r>
            <a:r>
              <a:rPr lang="de-CH" b="1" dirty="0" err="1">
                <a:latin typeface="Arial" panose="020B0604020202020204" pitchFamily="34" charset="0"/>
                <a:cs typeface="Arial" panose="020B0604020202020204" pitchFamily="34" charset="0"/>
              </a:rPr>
              <a:t>million</a:t>
            </a:r>
            <a:endParaRPr lang="de-CH" b="1" dirty="0">
              <a:latin typeface="Arial" panose="020B0604020202020204" pitchFamily="34" charset="0"/>
              <a:cs typeface="Arial" panose="020B0604020202020204" pitchFamily="34" charset="0"/>
            </a:endParaRPr>
          </a:p>
          <a:p>
            <a:pPr algn="ctr"/>
            <a:r>
              <a:rPr lang="de-CH" b="1" dirty="0" err="1">
                <a:latin typeface="Arial" panose="020B0604020202020204" pitchFamily="34" charset="0"/>
                <a:cs typeface="Arial" panose="020B0604020202020204" pitchFamily="34" charset="0"/>
              </a:rPr>
              <a:t>people</a:t>
            </a:r>
            <a:r>
              <a:rPr lang="de-CH" b="1" dirty="0">
                <a:latin typeface="Arial" panose="020B0604020202020204" pitchFamily="34" charset="0"/>
                <a:cs typeface="Arial" panose="020B0604020202020204" pitchFamily="34" charset="0"/>
              </a:rPr>
              <a:t> </a:t>
            </a:r>
            <a:r>
              <a:rPr lang="de-CH" b="1" dirty="0" err="1">
                <a:latin typeface="Arial" panose="020B0604020202020204" pitchFamily="34" charset="0"/>
                <a:cs typeface="Arial" panose="020B0604020202020204" pitchFamily="34" charset="0"/>
              </a:rPr>
              <a:t>worldwide</a:t>
            </a:r>
            <a:endParaRPr lang="de-CH" b="1" dirty="0">
              <a:latin typeface="Arial" panose="020B0604020202020204" pitchFamily="34" charset="0"/>
              <a:cs typeface="Arial" panose="020B0604020202020204" pitchFamily="34" charset="0"/>
            </a:endParaRPr>
          </a:p>
        </p:txBody>
      </p:sp>
      <p:grpSp>
        <p:nvGrpSpPr>
          <p:cNvPr id="13" name="Group 12"/>
          <p:cNvGrpSpPr/>
          <p:nvPr/>
        </p:nvGrpSpPr>
        <p:grpSpPr>
          <a:xfrm>
            <a:off x="2897042" y="1456272"/>
            <a:ext cx="2981960" cy="720806"/>
            <a:chOff x="16826" y="2141535"/>
            <a:chExt cx="4384673" cy="1257301"/>
          </a:xfrm>
        </p:grpSpPr>
        <p:pic>
          <p:nvPicPr>
            <p:cNvPr id="15"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26" y="2141535"/>
              <a:ext cx="1087437" cy="11874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637" y="2141535"/>
              <a:ext cx="1087437" cy="11874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2863" y="2141535"/>
              <a:ext cx="1087437" cy="118744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1042" y="2141535"/>
              <a:ext cx="1087437" cy="118744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4062" y="2141535"/>
              <a:ext cx="1087437" cy="118744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File:Person icon BLACK-01.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0325" y="2141535"/>
              <a:ext cx="1181100" cy="12573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Group 31"/>
          <p:cNvGrpSpPr/>
          <p:nvPr/>
        </p:nvGrpSpPr>
        <p:grpSpPr>
          <a:xfrm>
            <a:off x="2897042" y="2123042"/>
            <a:ext cx="2524759" cy="680760"/>
            <a:chOff x="16826" y="2141535"/>
            <a:chExt cx="3712408" cy="1187449"/>
          </a:xfrm>
        </p:grpSpPr>
        <p:pic>
          <p:nvPicPr>
            <p:cNvPr id="33"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26" y="2141535"/>
              <a:ext cx="1087437" cy="118744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637" y="2141535"/>
              <a:ext cx="1087437" cy="118744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2863" y="2141535"/>
              <a:ext cx="1087437" cy="118744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1042" y="2141535"/>
              <a:ext cx="1087437" cy="118744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1796" y="2141535"/>
              <a:ext cx="1087438" cy="118744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 name="Group 38"/>
          <p:cNvGrpSpPr/>
          <p:nvPr/>
        </p:nvGrpSpPr>
        <p:grpSpPr>
          <a:xfrm>
            <a:off x="2867878" y="2839004"/>
            <a:ext cx="2102592" cy="680760"/>
            <a:chOff x="16826" y="2141535"/>
            <a:chExt cx="3091653" cy="1187449"/>
          </a:xfrm>
        </p:grpSpPr>
        <p:pic>
          <p:nvPicPr>
            <p:cNvPr id="40"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26" y="2141535"/>
              <a:ext cx="1087437" cy="118744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637" y="2141535"/>
              <a:ext cx="1087437" cy="118744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2863" y="2141535"/>
              <a:ext cx="1087437" cy="118744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1042" y="2141535"/>
              <a:ext cx="1087437" cy="1187449"/>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Rectangle 44"/>
          <p:cNvSpPr/>
          <p:nvPr/>
        </p:nvSpPr>
        <p:spPr>
          <a:xfrm>
            <a:off x="3159937" y="3805791"/>
            <a:ext cx="2245183" cy="646331"/>
          </a:xfrm>
          <a:prstGeom prst="rect">
            <a:avLst/>
          </a:prstGeom>
        </p:spPr>
        <p:txBody>
          <a:bodyPr wrap="square">
            <a:spAutoFit/>
          </a:bodyPr>
          <a:lstStyle/>
          <a:p>
            <a:pPr algn="ctr"/>
            <a:r>
              <a:rPr lang="de-CH" b="1" dirty="0" smtClean="0">
                <a:latin typeface="Arial" panose="020B0604020202020204" pitchFamily="34" charset="0"/>
                <a:cs typeface="Arial" panose="020B0604020202020204" pitchFamily="34" charset="0"/>
              </a:rPr>
              <a:t>1 in 17 </a:t>
            </a:r>
            <a:r>
              <a:rPr lang="de-CH" b="1" dirty="0" err="1" smtClean="0">
                <a:latin typeface="Arial" panose="020B0604020202020204" pitchFamily="34" charset="0"/>
                <a:cs typeface="Arial" panose="020B0604020202020204" pitchFamily="34" charset="0"/>
              </a:rPr>
              <a:t>people</a:t>
            </a:r>
            <a:r>
              <a:rPr lang="de-CH" b="1" dirty="0" smtClean="0">
                <a:latin typeface="Arial" panose="020B0604020202020204" pitchFamily="34" charset="0"/>
                <a:cs typeface="Arial" panose="020B0604020202020204" pitchFamily="34" charset="0"/>
              </a:rPr>
              <a:t> </a:t>
            </a:r>
            <a:r>
              <a:rPr lang="de-CH" b="1" dirty="0" err="1" smtClean="0">
                <a:latin typeface="Arial" panose="020B0604020202020204" pitchFamily="34" charset="0"/>
                <a:cs typeface="Arial" panose="020B0604020202020204" pitchFamily="34" charset="0"/>
              </a:rPr>
              <a:t>suffers</a:t>
            </a:r>
            <a:r>
              <a:rPr lang="de-CH" b="1" dirty="0" smtClean="0">
                <a:latin typeface="Arial" panose="020B0604020202020204" pitchFamily="34" charset="0"/>
                <a:cs typeface="Arial" panose="020B0604020202020204" pitchFamily="34" charset="0"/>
              </a:rPr>
              <a:t> </a:t>
            </a:r>
            <a:r>
              <a:rPr lang="de-CH" b="1" dirty="0" err="1" smtClean="0">
                <a:latin typeface="Arial" panose="020B0604020202020204" pitchFamily="34" charset="0"/>
                <a:cs typeface="Arial" panose="020B0604020202020204" pitchFamily="34" charset="0"/>
              </a:rPr>
              <a:t>from</a:t>
            </a:r>
            <a:r>
              <a:rPr lang="de-CH" b="1" dirty="0" smtClean="0">
                <a:latin typeface="Arial" panose="020B0604020202020204" pitchFamily="34" charset="0"/>
                <a:cs typeface="Arial" panose="020B0604020202020204" pitchFamily="34" charset="0"/>
              </a:rPr>
              <a:t> a RD</a:t>
            </a:r>
            <a:endParaRPr lang="de-CH" b="1" dirty="0">
              <a:latin typeface="Arial" panose="020B0604020202020204" pitchFamily="34" charset="0"/>
              <a:cs typeface="Arial" panose="020B0604020202020204" pitchFamily="34" charset="0"/>
            </a:endParaRPr>
          </a:p>
        </p:txBody>
      </p:sp>
      <p:sp>
        <p:nvSpPr>
          <p:cNvPr id="46" name="Rectangle 45"/>
          <p:cNvSpPr/>
          <p:nvPr/>
        </p:nvSpPr>
        <p:spPr>
          <a:xfrm>
            <a:off x="6180006" y="3765431"/>
            <a:ext cx="2245183" cy="646331"/>
          </a:xfrm>
          <a:prstGeom prst="rect">
            <a:avLst/>
          </a:prstGeom>
        </p:spPr>
        <p:txBody>
          <a:bodyPr wrap="square">
            <a:spAutoFit/>
          </a:bodyPr>
          <a:lstStyle/>
          <a:p>
            <a:pPr algn="ctr"/>
            <a:r>
              <a:rPr lang="de-CH" b="1" dirty="0" smtClean="0">
                <a:latin typeface="Arial" panose="020B0604020202020204" pitchFamily="34" charset="0"/>
                <a:cs typeface="Arial" panose="020B0604020202020204" pitchFamily="34" charset="0"/>
              </a:rPr>
              <a:t>30 </a:t>
            </a:r>
            <a:r>
              <a:rPr lang="de-CH" b="1" dirty="0" err="1">
                <a:latin typeface="Arial" panose="020B0604020202020204" pitchFamily="34" charset="0"/>
                <a:cs typeface="Arial" panose="020B0604020202020204" pitchFamily="34" charset="0"/>
              </a:rPr>
              <a:t>million</a:t>
            </a:r>
            <a:endParaRPr lang="de-CH" b="1" dirty="0">
              <a:latin typeface="Arial" panose="020B0604020202020204" pitchFamily="34" charset="0"/>
              <a:cs typeface="Arial" panose="020B0604020202020204" pitchFamily="34" charset="0"/>
            </a:endParaRPr>
          </a:p>
          <a:p>
            <a:pPr algn="ctr"/>
            <a:r>
              <a:rPr lang="de-CH" b="1" dirty="0" err="1" smtClean="0">
                <a:latin typeface="Arial" panose="020B0604020202020204" pitchFamily="34" charset="0"/>
                <a:cs typeface="Arial" panose="020B0604020202020204" pitchFamily="34" charset="0"/>
              </a:rPr>
              <a:t>people</a:t>
            </a:r>
            <a:endParaRPr lang="de-CH" b="1" dirty="0">
              <a:latin typeface="Arial" panose="020B0604020202020204" pitchFamily="34" charset="0"/>
              <a:cs typeface="Arial" panose="020B0604020202020204" pitchFamily="34" charset="0"/>
            </a:endParaRPr>
          </a:p>
        </p:txBody>
      </p:sp>
      <p:pic>
        <p:nvPicPr>
          <p:cNvPr id="47" name="Picture 2" descr="Image result for europe icon black and white"/>
          <p:cNvPicPr>
            <a:picLocks noChangeAspect="1" noChangeArrowheads="1"/>
          </p:cNvPicPr>
          <p:nvPr/>
        </p:nvPicPr>
        <p:blipFill rotWithShape="1">
          <a:blip r:embed="rId6">
            <a:extLst>
              <a:ext uri="{28A0092B-C50C-407E-A947-70E740481C1C}">
                <a14:useLocalDpi xmlns:a14="http://schemas.microsoft.com/office/drawing/2010/main" val="0"/>
              </a:ext>
            </a:extLst>
          </a:blip>
          <a:srcRect t="7566" b="9250"/>
          <a:stretch/>
        </p:blipFill>
        <p:spPr bwMode="auto">
          <a:xfrm>
            <a:off x="5660150" y="1276231"/>
            <a:ext cx="2895600" cy="2468409"/>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5769415" y="1202929"/>
            <a:ext cx="2778670" cy="3316602"/>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pic>
        <p:nvPicPr>
          <p:cNvPr id="49"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9674" y="2839004"/>
            <a:ext cx="739551" cy="68076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1123" y="2149928"/>
            <a:ext cx="739551" cy="68076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100" y="2861230"/>
            <a:ext cx="739551" cy="680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5061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2918</Words>
  <Application>Microsoft Office PowerPoint</Application>
  <PresentationFormat>On-screen Show (16:9)</PresentationFormat>
  <Paragraphs>447</Paragraphs>
  <Slides>64</Slides>
  <Notes>11</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Webinar “Uniting efforts to support the Leber Hereditary Optic Neuropathy (LHON) patient and family community” an activity in collaboration between European Blind Union (EBU) and Santhera Pharmaceuticals </vt:lpstr>
      <vt:lpstr>Agenda</vt:lpstr>
      <vt:lpstr>Goals</vt:lpstr>
      <vt:lpstr>Speakers and moderators</vt:lpstr>
      <vt:lpstr>Agenda</vt:lpstr>
      <vt:lpstr>What is Leber’s Hereditary Optic Neuropathy (LHON) ?</vt:lpstr>
      <vt:lpstr>PowerPoint Presentation</vt:lpstr>
      <vt:lpstr>What are Rare Diseases (RDs)?</vt:lpstr>
      <vt:lpstr>Rare Disease Facts and Figures</vt:lpstr>
      <vt:lpstr>What are Rare Diseases (RDs)?</vt:lpstr>
      <vt:lpstr>Key message 1</vt:lpstr>
      <vt:lpstr>Rare Disease Facts and Figures</vt:lpstr>
      <vt:lpstr>Characteristics of Rare Diseases (RDs) </vt:lpstr>
      <vt:lpstr>Characteristics of Rare Diseases (RDs) </vt:lpstr>
      <vt:lpstr>Key message 2</vt:lpstr>
      <vt:lpstr>What is Leber’s Hereditary Optic Neuropathy (LHON) ?</vt:lpstr>
      <vt:lpstr>Mitochondrial disease</vt:lpstr>
      <vt:lpstr>Are there associations for Leber’s Hereditary Optic Neuropathy (LHON) ?</vt:lpstr>
      <vt:lpstr>The LHON and related patient groups</vt:lpstr>
      <vt:lpstr>Which activity could help at pan-European manner LHON</vt:lpstr>
      <vt:lpstr>Method European LHON Patient Groups Advisory Board </vt:lpstr>
      <vt:lpstr>RESULTS SURVEY</vt:lpstr>
      <vt:lpstr>LHON patients path to diagnosis and its immediate impact </vt:lpstr>
      <vt:lpstr>Key message 3</vt:lpstr>
      <vt:lpstr>Priorities for action</vt:lpstr>
      <vt:lpstr>European LHON Map of activities considered best practices</vt:lpstr>
      <vt:lpstr>Key message 4</vt:lpstr>
      <vt:lpstr>Speakers and moderators</vt:lpstr>
      <vt:lpstr>Agenda</vt:lpstr>
      <vt:lpstr>LHON: Clinical and management overview</vt:lpstr>
      <vt:lpstr>Table of contents</vt:lpstr>
      <vt:lpstr>LHON is a type of mitochondrial disease</vt:lpstr>
      <vt:lpstr>LHON is a type of mitochondrial optic neuropathy which causes blindness</vt:lpstr>
      <vt:lpstr>LHON is a genetic disease</vt:lpstr>
      <vt:lpstr>How is LHON transmitted?</vt:lpstr>
      <vt:lpstr>How is LHON transmitted? (cont.)</vt:lpstr>
      <vt:lpstr>Epidemiology: How rare is LHON?</vt:lpstr>
      <vt:lpstr>Age and gender in LHON</vt:lpstr>
      <vt:lpstr>When to suspect LHON: Clinical manifestations</vt:lpstr>
      <vt:lpstr>Always consider family history or relatives with some form of “blindness”</vt:lpstr>
      <vt:lpstr>Diagnosis</vt:lpstr>
      <vt:lpstr>What other diseases can produce similar clinical manifestations?</vt:lpstr>
      <vt:lpstr>Prognosis</vt:lpstr>
      <vt:lpstr>Management and therapy</vt:lpstr>
      <vt:lpstr>It concerns the family</vt:lpstr>
      <vt:lpstr>Therapy</vt:lpstr>
      <vt:lpstr>Why is awareness important?</vt:lpstr>
      <vt:lpstr>How to increase awareness?</vt:lpstr>
      <vt:lpstr>Increasing awareness amongst Health Professionals?</vt:lpstr>
      <vt:lpstr>Conclusions</vt:lpstr>
      <vt:lpstr>Agenda</vt:lpstr>
      <vt:lpstr>Speakers and moderators</vt:lpstr>
      <vt:lpstr>Topics that will be addressed</vt:lpstr>
      <vt:lpstr>Speakers and moderators</vt:lpstr>
      <vt:lpstr>Topics that will be addressed</vt:lpstr>
      <vt:lpstr>Awareness activity through testimonials </vt:lpstr>
      <vt:lpstr>Awareness through conferences</vt:lpstr>
      <vt:lpstr>Awareness through conferences</vt:lpstr>
      <vt:lpstr>Awareness through collaboration with umbrella/related disease organisations </vt:lpstr>
      <vt:lpstr>Awareness through educational materials </vt:lpstr>
      <vt:lpstr>Agenda</vt:lpstr>
      <vt:lpstr>Helping EBU members identify and assist LHON patients</vt:lpstr>
      <vt:lpstr>Rare Disease Day 2019:  Bridging health and social care  </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David</dc:creator>
  <cp:lastModifiedBy>Dos Reis Ferreira Vanessa</cp:lastModifiedBy>
  <cp:revision>162</cp:revision>
  <dcterms:created xsi:type="dcterms:W3CDTF">2017-11-28T14:41:56Z</dcterms:created>
  <dcterms:modified xsi:type="dcterms:W3CDTF">2019-01-24T08:01:08Z</dcterms:modified>
</cp:coreProperties>
</file>