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5" r:id="rId2"/>
    <p:sldId id="348" r:id="rId3"/>
    <p:sldId id="353" r:id="rId4"/>
    <p:sldId id="361" r:id="rId5"/>
    <p:sldId id="364" r:id="rId6"/>
    <p:sldId id="363" r:id="rId7"/>
    <p:sldId id="366" r:id="rId8"/>
    <p:sldId id="3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0" autoAdjust="0"/>
  </p:normalViewPr>
  <p:slideViewPr>
    <p:cSldViewPr snapToGrid="0">
      <p:cViewPr varScale="1">
        <p:scale>
          <a:sx n="107" d="100"/>
          <a:sy n="107" d="100"/>
        </p:scale>
        <p:origin x="138" y="162"/>
      </p:cViewPr>
      <p:guideLst/>
    </p:cSldViewPr>
  </p:slideViewPr>
  <p:outlineViewPr>
    <p:cViewPr>
      <p:scale>
        <a:sx n="33" d="100"/>
        <a:sy n="33" d="100"/>
      </p:scale>
      <p:origin x="0" y="-84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68C6-7325-408C-921E-B389FF684A63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6FEE-2901-4F80-B040-94DEDE5C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3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icon to insert picture, or leave unchanged for plain colour fill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4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490538"/>
            <a:ext cx="1371472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2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8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4581526" y="3244430"/>
            <a:ext cx="7619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08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icon to insert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 smtClean="0"/>
              <a:t>NB Manually place “ilo.org” device in front of image</a:t>
            </a:r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5906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 smtClean="0"/>
              <a:t>NB Manually place “ilo.org” device in front of image</a:t>
            </a:r>
            <a:endParaRPr lang="en-GB" sz="100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icon to insert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1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 smtClean="0"/>
              <a:t>00.0%</a:t>
            </a:r>
          </a:p>
          <a:p>
            <a:pPr lvl="1"/>
            <a:r>
              <a:rPr lang="en-US" smtClean="0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 smtClean="0"/>
              <a:t>Quote (level 1)</a:t>
            </a:r>
          </a:p>
          <a:p>
            <a:pPr lvl="1"/>
            <a:r>
              <a:rPr lang="en-US" smtClean="0"/>
              <a:t>Continuation paras (level 2)</a:t>
            </a:r>
          </a:p>
          <a:p>
            <a:pPr lvl="2"/>
            <a:r>
              <a:rPr lang="en-GB" smtClean="0"/>
              <a:t>Source (level 3)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5" r:id="rId4"/>
    <p:sldLayoutId id="2147483666" r:id="rId5"/>
    <p:sldLayoutId id="2147483652" r:id="rId6"/>
    <p:sldLayoutId id="2147483664" r:id="rId7"/>
    <p:sldLayoutId id="2147483668" r:id="rId8"/>
    <p:sldLayoutId id="2147483669" r:id="rId9"/>
    <p:sldLayoutId id="2147483651" r:id="rId10"/>
    <p:sldLayoutId id="2147483660" r:id="rId11"/>
    <p:sldLayoutId id="2147483661" r:id="rId12"/>
    <p:sldLayoutId id="2147483662" r:id="rId13"/>
    <p:sldLayoutId id="2147483663" r:id="rId14"/>
    <p:sldLayoutId id="2147483654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09" userDrawn="1">
          <p15:clr>
            <a:srgbClr val="F26B43"/>
          </p15:clr>
        </p15:guide>
        <p15:guide id="4" pos="7371" userDrawn="1">
          <p15:clr>
            <a:srgbClr val="F26B43"/>
          </p15:clr>
        </p15:guide>
        <p15:guide id="5" orient="horz" pos="309" userDrawn="1">
          <p15:clr>
            <a:srgbClr val="F26B43"/>
          </p15:clr>
        </p15:guide>
        <p15:guide id="6" orient="horz" pos="4011" userDrawn="1">
          <p15:clr>
            <a:srgbClr val="F26B43"/>
          </p15:clr>
        </p15:guide>
        <p15:guide id="7" orient="horz" pos="1508" userDrawn="1">
          <p15:clr>
            <a:srgbClr val="F26B43"/>
          </p15:clr>
        </p15:guide>
        <p15:guide id="8" orient="horz" pos="3702" userDrawn="1">
          <p15:clr>
            <a:srgbClr val="F26B43"/>
          </p15:clr>
        </p15:guide>
        <p15:guide id="9" orient="horz" pos="1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o.org/global/topics/disability-and-work/WCMS_746909/lang--en/index.htm" TargetMode="External"/><Relationship Id="rId2" Type="http://schemas.openxmlformats.org/officeDocument/2006/relationships/hyperlink" Target="https://www.ilo.org/global/topics/disability-and-work/WCMS_729457/lang--en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sinessanddisability.org/" TargetMode="External"/><Relationship Id="rId4" Type="http://schemas.openxmlformats.org/officeDocument/2006/relationships/hyperlink" Target="https://www.ilo.org/global/topics/disability-and-work/WCMS_769852/lang--en/index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671482"/>
            <a:ext cx="7200000" cy="2810153"/>
          </a:xfrm>
        </p:spPr>
        <p:txBody>
          <a:bodyPr/>
          <a:lstStyle/>
          <a:p>
            <a:r>
              <a:rPr lang="es-ES" dirty="0" err="1" smtClean="0"/>
              <a:t>Employment</a:t>
            </a:r>
            <a:r>
              <a:rPr lang="es-ES" dirty="0" smtClean="0"/>
              <a:t> of </a:t>
            </a:r>
            <a:r>
              <a:rPr lang="es-ES" dirty="0" err="1" smtClean="0"/>
              <a:t>persons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/>
              <a:t>d</a:t>
            </a:r>
            <a:r>
              <a:rPr lang="es-ES" dirty="0" err="1" smtClean="0"/>
              <a:t>isabilities</a:t>
            </a:r>
            <a:r>
              <a:rPr lang="es-ES" dirty="0" smtClean="0"/>
              <a:t>: </a:t>
            </a:r>
            <a:r>
              <a:rPr lang="es-ES" dirty="0" err="1" smtClean="0"/>
              <a:t>challenges</a:t>
            </a:r>
            <a:r>
              <a:rPr lang="es-ES" dirty="0" smtClean="0"/>
              <a:t> and </a:t>
            </a:r>
            <a:r>
              <a:rPr lang="es-ES" dirty="0" err="1" smtClean="0"/>
              <a:t>opportunities</a:t>
            </a:r>
            <a:r>
              <a:rPr lang="es-ES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5943600"/>
            <a:ext cx="2743200" cy="452435"/>
          </a:xfrm>
        </p:spPr>
        <p:txBody>
          <a:bodyPr/>
          <a:lstStyle/>
          <a:p>
            <a:r>
              <a:rPr lang="es-ES" sz="1600" dirty="0" err="1" smtClean="0"/>
              <a:t>Belgrade</a:t>
            </a:r>
            <a:r>
              <a:rPr lang="es-ES" sz="1600" dirty="0" smtClean="0"/>
              <a:t>,  </a:t>
            </a:r>
            <a:r>
              <a:rPr lang="es-ES" sz="1600" dirty="0" err="1" smtClean="0"/>
              <a:t>October</a:t>
            </a:r>
            <a:r>
              <a:rPr lang="es-ES" sz="1600" dirty="0" smtClean="0"/>
              <a:t> 2021</a:t>
            </a:r>
            <a:endParaRPr lang="en-GB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115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548640"/>
            <a:ext cx="9864350" cy="789709"/>
          </a:xfrm>
        </p:spPr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initial</a:t>
            </a:r>
            <a:r>
              <a:rPr lang="es-ES" dirty="0" smtClean="0"/>
              <a:t> </a:t>
            </a:r>
            <a:r>
              <a:rPr lang="es-ES" dirty="0" err="1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607" y="1454989"/>
            <a:ext cx="11210924" cy="418620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Statistical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information</a:t>
            </a:r>
            <a:r>
              <a:rPr lang="es-ES" dirty="0" smtClean="0">
                <a:solidFill>
                  <a:schemeClr val="tx1"/>
                </a:solidFill>
              </a:rPr>
              <a:t> shows </a:t>
            </a:r>
            <a:r>
              <a:rPr lang="es-ES" dirty="0" err="1" smtClean="0">
                <a:solidFill>
                  <a:schemeClr val="tx1"/>
                </a:solidFill>
              </a:rPr>
              <a:t>that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persons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disabilities</a:t>
            </a:r>
            <a:r>
              <a:rPr lang="es-ES" dirty="0" smtClean="0">
                <a:solidFill>
                  <a:schemeClr val="tx1"/>
                </a:solidFill>
              </a:rPr>
              <a:t>, and </a:t>
            </a:r>
            <a:r>
              <a:rPr lang="es-ES" dirty="0" err="1" smtClean="0">
                <a:solidFill>
                  <a:schemeClr val="tx1"/>
                </a:solidFill>
              </a:rPr>
              <a:t>women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disabilities</a:t>
            </a:r>
            <a:r>
              <a:rPr lang="es-ES" dirty="0" smtClean="0">
                <a:solidFill>
                  <a:schemeClr val="tx1"/>
                </a:solidFill>
              </a:rPr>
              <a:t> in particular, are </a:t>
            </a:r>
            <a:r>
              <a:rPr lang="es-ES" dirty="0" err="1" smtClean="0">
                <a:solidFill>
                  <a:schemeClr val="tx1"/>
                </a:solidFill>
              </a:rPr>
              <a:t>not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enjoying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their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right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work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 on </a:t>
            </a:r>
            <a:r>
              <a:rPr lang="es-ES" dirty="0" err="1" smtClean="0">
                <a:solidFill>
                  <a:schemeClr val="tx1"/>
                </a:solidFill>
              </a:rPr>
              <a:t>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equal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basis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others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Work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 are </a:t>
            </a:r>
            <a:r>
              <a:rPr lang="es-ES" dirty="0" err="1" smtClean="0">
                <a:solidFill>
                  <a:schemeClr val="tx1"/>
                </a:solidFill>
              </a:rPr>
              <a:t>strongly</a:t>
            </a:r>
            <a:r>
              <a:rPr lang="es-ES" dirty="0" smtClean="0">
                <a:solidFill>
                  <a:schemeClr val="tx1"/>
                </a:solidFill>
              </a:rPr>
              <a:t> inter-</a:t>
            </a:r>
            <a:r>
              <a:rPr lang="es-ES" dirty="0" err="1" smtClean="0">
                <a:solidFill>
                  <a:schemeClr val="tx1"/>
                </a:solidFill>
              </a:rPr>
              <a:t>related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dependent</a:t>
            </a:r>
            <a:r>
              <a:rPr lang="es-ES" dirty="0" smtClean="0">
                <a:solidFill>
                  <a:schemeClr val="tx1"/>
                </a:solidFill>
              </a:rPr>
              <a:t> on </a:t>
            </a:r>
            <a:r>
              <a:rPr lang="es-ES" dirty="0" err="1" smtClean="0">
                <a:solidFill>
                  <a:schemeClr val="tx1"/>
                </a:solidFill>
              </a:rPr>
              <a:t>access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other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rights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like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education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accessibility</a:t>
            </a:r>
            <a:r>
              <a:rPr lang="es-ES" dirty="0" smtClean="0">
                <a:solidFill>
                  <a:schemeClr val="tx1"/>
                </a:solidFill>
              </a:rPr>
              <a:t>, legal </a:t>
            </a:r>
            <a:r>
              <a:rPr lang="es-ES" dirty="0" err="1" smtClean="0">
                <a:solidFill>
                  <a:schemeClr val="tx1"/>
                </a:solidFill>
              </a:rPr>
              <a:t>capacity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awareness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raising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The </a:t>
            </a:r>
            <a:r>
              <a:rPr lang="es-ES" dirty="0" err="1" smtClean="0">
                <a:solidFill>
                  <a:schemeClr val="tx1"/>
                </a:solidFill>
              </a:rPr>
              <a:t>relationship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social </a:t>
            </a:r>
            <a:r>
              <a:rPr lang="es-ES" dirty="0" err="1" smtClean="0">
                <a:solidFill>
                  <a:schemeClr val="tx1"/>
                </a:solidFill>
              </a:rPr>
              <a:t>protection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particularly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relevant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The covid-19 </a:t>
            </a:r>
            <a:r>
              <a:rPr lang="es-ES" dirty="0" err="1" smtClean="0">
                <a:solidFill>
                  <a:schemeClr val="tx1"/>
                </a:solidFill>
              </a:rPr>
              <a:t>pandemic</a:t>
            </a:r>
            <a:r>
              <a:rPr lang="es-ES" dirty="0" smtClean="0">
                <a:solidFill>
                  <a:schemeClr val="tx1"/>
                </a:solidFill>
              </a:rPr>
              <a:t> has </a:t>
            </a:r>
            <a:r>
              <a:rPr lang="es-ES" dirty="0" err="1" smtClean="0">
                <a:solidFill>
                  <a:schemeClr val="tx1"/>
                </a:solidFill>
              </a:rPr>
              <a:t>reminded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us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about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many</a:t>
            </a:r>
            <a:r>
              <a:rPr lang="es-ES" dirty="0" smtClean="0">
                <a:solidFill>
                  <a:schemeClr val="tx1"/>
                </a:solidFill>
              </a:rPr>
              <a:t> of the </a:t>
            </a:r>
            <a:r>
              <a:rPr lang="es-ES" dirty="0" err="1" smtClean="0">
                <a:solidFill>
                  <a:schemeClr val="tx1"/>
                </a:solidFill>
              </a:rPr>
              <a:t>shortcomings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also</a:t>
            </a:r>
            <a:r>
              <a:rPr lang="es-ES" dirty="0" smtClean="0">
                <a:solidFill>
                  <a:schemeClr val="tx1"/>
                </a:solidFill>
              </a:rPr>
              <a:t> in </a:t>
            </a:r>
            <a:r>
              <a:rPr lang="es-ES" dirty="0" err="1" smtClean="0">
                <a:solidFill>
                  <a:schemeClr val="tx1"/>
                </a:solidFill>
              </a:rPr>
              <a:t>our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policies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structures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The socio-</a:t>
            </a:r>
            <a:r>
              <a:rPr lang="es-ES" dirty="0" err="1" smtClean="0">
                <a:solidFill>
                  <a:schemeClr val="tx1"/>
                </a:solidFill>
              </a:rPr>
              <a:t>economic</a:t>
            </a:r>
            <a:r>
              <a:rPr lang="es-ES" dirty="0" smtClean="0">
                <a:solidFill>
                  <a:schemeClr val="tx1"/>
                </a:solidFill>
              </a:rPr>
              <a:t> response to the </a:t>
            </a:r>
            <a:r>
              <a:rPr lang="es-ES" dirty="0" err="1" smtClean="0">
                <a:solidFill>
                  <a:schemeClr val="tx1"/>
                </a:solidFill>
              </a:rPr>
              <a:t>pandemic</a:t>
            </a:r>
            <a:r>
              <a:rPr lang="es-ES" dirty="0" smtClean="0">
                <a:solidFill>
                  <a:schemeClr val="tx1"/>
                </a:solidFill>
              </a:rPr>
              <a:t> has </a:t>
            </a:r>
            <a:r>
              <a:rPr lang="es-ES" dirty="0" err="1" smtClean="0">
                <a:solidFill>
                  <a:schemeClr val="tx1"/>
                </a:solidFill>
              </a:rPr>
              <a:t>not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been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sufficiently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disability</a:t>
            </a:r>
            <a:r>
              <a:rPr lang="es-ES" dirty="0" smtClean="0">
                <a:solidFill>
                  <a:schemeClr val="tx1"/>
                </a:solidFill>
              </a:rPr>
              <a:t>-inclusive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37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400" y="589397"/>
            <a:ext cx="9148663" cy="720000"/>
          </a:xfrm>
        </p:spPr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of the </a:t>
            </a:r>
            <a:r>
              <a:rPr lang="es-ES" dirty="0" err="1" smtClean="0"/>
              <a:t>key</a:t>
            </a:r>
            <a:r>
              <a:rPr lang="es-ES" dirty="0" smtClean="0"/>
              <a:t> </a:t>
            </a:r>
            <a:r>
              <a:rPr lang="es-ES" dirty="0" err="1" smtClean="0"/>
              <a:t>issues</a:t>
            </a:r>
            <a:r>
              <a:rPr lang="es-ES" dirty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discussed</a:t>
            </a:r>
            <a:r>
              <a:rPr lang="es-ES" dirty="0" smtClean="0"/>
              <a:t> in the </a:t>
            </a:r>
            <a:r>
              <a:rPr lang="es-ES" dirty="0" err="1" smtClean="0"/>
              <a:t>context</a:t>
            </a:r>
            <a:r>
              <a:rPr lang="es-ES" dirty="0" smtClean="0"/>
              <a:t> of General </a:t>
            </a:r>
            <a:r>
              <a:rPr lang="es-ES" dirty="0" err="1" smtClean="0"/>
              <a:t>Comment</a:t>
            </a:r>
            <a:r>
              <a:rPr lang="es-ES" dirty="0" smtClean="0"/>
              <a:t> on </a:t>
            </a:r>
            <a:r>
              <a:rPr lang="es-ES" dirty="0" err="1" smtClean="0"/>
              <a:t>article</a:t>
            </a:r>
            <a:r>
              <a:rPr lang="es-ES" dirty="0" smtClean="0"/>
              <a:t> 27 of the CRPD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6" y="1662545"/>
            <a:ext cx="11210924" cy="406356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Inclusive </a:t>
            </a:r>
            <a:r>
              <a:rPr lang="es-ES" dirty="0" err="1" smtClean="0">
                <a:solidFill>
                  <a:schemeClr val="tx1"/>
                </a:solidFill>
              </a:rPr>
              <a:t>labour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market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decent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work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Protection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from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discrimination</a:t>
            </a:r>
            <a:r>
              <a:rPr lang="es-ES" dirty="0" smtClean="0">
                <a:solidFill>
                  <a:schemeClr val="tx1"/>
                </a:solidFill>
              </a:rPr>
              <a:t> on the </a:t>
            </a:r>
            <a:r>
              <a:rPr lang="es-ES" dirty="0" err="1" smtClean="0">
                <a:solidFill>
                  <a:schemeClr val="tx1"/>
                </a:solidFill>
              </a:rPr>
              <a:t>ground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disability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Reasonable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accommodation</a:t>
            </a:r>
            <a:r>
              <a:rPr lang="es-ES" dirty="0" smtClean="0">
                <a:solidFill>
                  <a:schemeClr val="tx1"/>
                </a:solidFill>
              </a:rPr>
              <a:t> in the </a:t>
            </a:r>
            <a:r>
              <a:rPr lang="es-ES" dirty="0" err="1" smtClean="0">
                <a:solidFill>
                  <a:schemeClr val="tx1"/>
                </a:solidFill>
              </a:rPr>
              <a:t>workplace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dirty="0" err="1" smtClean="0">
                <a:solidFill>
                  <a:schemeClr val="tx1"/>
                </a:solidFill>
              </a:rPr>
              <a:t>how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make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effective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Affirmative</a:t>
            </a:r>
            <a:r>
              <a:rPr lang="es-ES" dirty="0" smtClean="0">
                <a:solidFill>
                  <a:schemeClr val="tx1"/>
                </a:solidFill>
              </a:rPr>
              <a:t> action, </a:t>
            </a:r>
            <a:r>
              <a:rPr lang="es-ES" dirty="0" err="1" smtClean="0">
                <a:solidFill>
                  <a:schemeClr val="tx1"/>
                </a:solidFill>
              </a:rPr>
              <a:t>including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quotas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public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procurement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Combining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targeted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interventions</a:t>
            </a:r>
            <a:r>
              <a:rPr lang="es-ES" dirty="0" smtClean="0">
                <a:solidFill>
                  <a:schemeClr val="tx1"/>
                </a:solidFill>
              </a:rPr>
              <a:t> versus </a:t>
            </a:r>
            <a:r>
              <a:rPr lang="es-ES" dirty="0" err="1" smtClean="0">
                <a:solidFill>
                  <a:schemeClr val="tx1"/>
                </a:solidFill>
              </a:rPr>
              <a:t>disability</a:t>
            </a:r>
            <a:r>
              <a:rPr lang="es-ES" dirty="0" smtClean="0">
                <a:solidFill>
                  <a:schemeClr val="tx1"/>
                </a:solidFill>
              </a:rPr>
              <a:t> inclusion in </a:t>
            </a:r>
            <a:r>
              <a:rPr lang="es-ES" dirty="0" err="1" smtClean="0">
                <a:solidFill>
                  <a:schemeClr val="tx1"/>
                </a:solidFill>
              </a:rPr>
              <a:t>mainstream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labour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market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interventions</a:t>
            </a:r>
            <a:r>
              <a:rPr lang="es-ES" dirty="0" smtClean="0">
                <a:solidFill>
                  <a:schemeClr val="tx1"/>
                </a:solidFill>
              </a:rPr>
              <a:t> (</a:t>
            </a:r>
            <a:r>
              <a:rPr lang="es-ES" dirty="0" err="1" smtClean="0">
                <a:solidFill>
                  <a:schemeClr val="tx1"/>
                </a:solidFill>
              </a:rPr>
              <a:t>youth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, rural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How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ensure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gender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equality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intersectionality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The </a:t>
            </a:r>
            <a:r>
              <a:rPr lang="es-ES" dirty="0" err="1" smtClean="0">
                <a:solidFill>
                  <a:schemeClr val="tx1"/>
                </a:solidFill>
              </a:rPr>
              <a:t>need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disability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disaggregared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labour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force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statistics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6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400" y="589397"/>
            <a:ext cx="9148663" cy="720000"/>
          </a:xfrm>
        </p:spPr>
        <p:txBody>
          <a:bodyPr/>
          <a:lstStyle/>
          <a:p>
            <a:r>
              <a:rPr lang="es-ES" dirty="0" err="1"/>
              <a:t>Some</a:t>
            </a:r>
            <a:r>
              <a:rPr lang="es-ES" dirty="0"/>
              <a:t> of the </a:t>
            </a:r>
            <a:r>
              <a:rPr lang="es-ES" dirty="0" err="1"/>
              <a:t>key</a:t>
            </a:r>
            <a:r>
              <a:rPr lang="es-ES" dirty="0"/>
              <a:t> </a:t>
            </a:r>
            <a:r>
              <a:rPr lang="es-ES" dirty="0" err="1"/>
              <a:t>issues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are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discussed</a:t>
            </a:r>
            <a:r>
              <a:rPr lang="es-ES" dirty="0"/>
              <a:t> in the </a:t>
            </a:r>
            <a:r>
              <a:rPr lang="es-ES" dirty="0" err="1"/>
              <a:t>context</a:t>
            </a:r>
            <a:r>
              <a:rPr lang="es-ES" dirty="0"/>
              <a:t> of General </a:t>
            </a:r>
            <a:r>
              <a:rPr lang="es-ES" dirty="0" err="1"/>
              <a:t>Comment</a:t>
            </a:r>
            <a:r>
              <a:rPr lang="es-ES" dirty="0"/>
              <a:t> on </a:t>
            </a:r>
            <a:r>
              <a:rPr lang="es-ES" dirty="0" err="1"/>
              <a:t>article</a:t>
            </a:r>
            <a:r>
              <a:rPr lang="es-ES" dirty="0"/>
              <a:t> 27 of the </a:t>
            </a:r>
            <a:r>
              <a:rPr lang="es-ES" dirty="0" smtClean="0"/>
              <a:t>CRPD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6" y="1662545"/>
            <a:ext cx="11210924" cy="406356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s-ES" dirty="0" err="1">
                <a:solidFill>
                  <a:schemeClr val="tx1"/>
                </a:solidFill>
              </a:rPr>
              <a:t>How</a:t>
            </a:r>
            <a:r>
              <a:rPr lang="es-ES" dirty="0">
                <a:solidFill>
                  <a:schemeClr val="tx1"/>
                </a:solidFill>
              </a:rPr>
              <a:t> to </a:t>
            </a:r>
            <a:r>
              <a:rPr lang="es-ES" dirty="0" err="1">
                <a:solidFill>
                  <a:schemeClr val="tx1"/>
                </a:solidFill>
              </a:rPr>
              <a:t>design</a:t>
            </a:r>
            <a:r>
              <a:rPr lang="es-ES" dirty="0">
                <a:solidFill>
                  <a:schemeClr val="tx1"/>
                </a:solidFill>
              </a:rPr>
              <a:t> social </a:t>
            </a:r>
            <a:r>
              <a:rPr lang="es-ES" dirty="0" err="1">
                <a:solidFill>
                  <a:schemeClr val="tx1"/>
                </a:solidFill>
              </a:rPr>
              <a:t>protection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benefits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that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promote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employment</a:t>
            </a:r>
            <a:endParaRPr lang="es-ES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How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promote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decent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work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persons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disabilities</a:t>
            </a:r>
            <a:r>
              <a:rPr lang="es-ES" dirty="0" smtClean="0">
                <a:solidFill>
                  <a:schemeClr val="tx1"/>
                </a:solidFill>
              </a:rPr>
              <a:t> in the </a:t>
            </a:r>
            <a:r>
              <a:rPr lang="es-ES" dirty="0" err="1" smtClean="0">
                <a:solidFill>
                  <a:schemeClr val="tx1"/>
                </a:solidFill>
              </a:rPr>
              <a:t>private</a:t>
            </a:r>
            <a:r>
              <a:rPr lang="es-ES" dirty="0" smtClean="0">
                <a:solidFill>
                  <a:schemeClr val="tx1"/>
                </a:solidFill>
              </a:rPr>
              <a:t> sector, </a:t>
            </a:r>
            <a:r>
              <a:rPr lang="es-ES" dirty="0" err="1" smtClean="0">
                <a:solidFill>
                  <a:schemeClr val="tx1"/>
                </a:solidFill>
              </a:rPr>
              <a:t>especially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also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among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SMEs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Particular </a:t>
            </a:r>
            <a:r>
              <a:rPr lang="es-ES" dirty="0" err="1" smtClean="0">
                <a:solidFill>
                  <a:schemeClr val="tx1"/>
                </a:solidFill>
              </a:rPr>
              <a:t>attention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needs</a:t>
            </a:r>
            <a:r>
              <a:rPr lang="es-ES" dirty="0" smtClean="0">
                <a:solidFill>
                  <a:schemeClr val="tx1"/>
                </a:solidFill>
              </a:rPr>
              <a:t> to be </a:t>
            </a:r>
            <a:r>
              <a:rPr lang="es-ES" dirty="0" err="1" smtClean="0">
                <a:solidFill>
                  <a:schemeClr val="tx1"/>
                </a:solidFill>
              </a:rPr>
              <a:t>given</a:t>
            </a:r>
            <a:r>
              <a:rPr lang="es-ES" dirty="0" smtClean="0">
                <a:solidFill>
                  <a:schemeClr val="tx1"/>
                </a:solidFill>
              </a:rPr>
              <a:t> to the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 in the </a:t>
            </a:r>
            <a:r>
              <a:rPr lang="es-ES" dirty="0" err="1" smtClean="0">
                <a:solidFill>
                  <a:schemeClr val="tx1"/>
                </a:solidFill>
              </a:rPr>
              <a:t>public</a:t>
            </a:r>
            <a:r>
              <a:rPr lang="es-ES" dirty="0" smtClean="0">
                <a:solidFill>
                  <a:schemeClr val="tx1"/>
                </a:solidFill>
              </a:rPr>
              <a:t> sector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The role of the social and </a:t>
            </a:r>
            <a:r>
              <a:rPr lang="es-ES" dirty="0" err="1" smtClean="0">
                <a:solidFill>
                  <a:schemeClr val="tx1"/>
                </a:solidFill>
              </a:rPr>
              <a:t>solidarity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economy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Sheltered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segregated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employment</a:t>
            </a:r>
            <a:r>
              <a:rPr lang="es-ES" dirty="0" smtClean="0">
                <a:solidFill>
                  <a:schemeClr val="tx1"/>
                </a:solidFill>
              </a:rPr>
              <a:t>: a </a:t>
            </a:r>
            <a:r>
              <a:rPr lang="es-ES" dirty="0" err="1" smtClean="0">
                <a:solidFill>
                  <a:schemeClr val="tx1"/>
                </a:solidFill>
              </a:rPr>
              <a:t>diverse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reality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>
                <a:solidFill>
                  <a:schemeClr val="tx1"/>
                </a:solidFill>
              </a:rPr>
              <a:t>What</a:t>
            </a:r>
            <a:r>
              <a:rPr lang="es-ES" dirty="0">
                <a:solidFill>
                  <a:schemeClr val="tx1"/>
                </a:solidFill>
              </a:rPr>
              <a:t> can </a:t>
            </a:r>
            <a:r>
              <a:rPr lang="es-ES" dirty="0" err="1">
                <a:solidFill>
                  <a:schemeClr val="tx1"/>
                </a:solidFill>
              </a:rPr>
              <a:t>States</a:t>
            </a:r>
            <a:r>
              <a:rPr lang="es-ES" dirty="0">
                <a:solidFill>
                  <a:schemeClr val="tx1"/>
                </a:solidFill>
              </a:rPr>
              <a:t> do to </a:t>
            </a:r>
            <a:r>
              <a:rPr lang="es-ES" dirty="0" err="1">
                <a:solidFill>
                  <a:schemeClr val="tx1"/>
                </a:solidFill>
              </a:rPr>
              <a:t>promote</a:t>
            </a:r>
            <a:r>
              <a:rPr lang="es-ES" dirty="0">
                <a:solidFill>
                  <a:schemeClr val="tx1"/>
                </a:solidFill>
              </a:rPr>
              <a:t> more </a:t>
            </a:r>
            <a:r>
              <a:rPr lang="es-ES" dirty="0" err="1">
                <a:solidFill>
                  <a:schemeClr val="tx1"/>
                </a:solidFill>
              </a:rPr>
              <a:t>attention</a:t>
            </a:r>
            <a:r>
              <a:rPr lang="es-ES" dirty="0">
                <a:solidFill>
                  <a:schemeClr val="tx1"/>
                </a:solidFill>
              </a:rPr>
              <a:t> to the </a:t>
            </a:r>
            <a:r>
              <a:rPr lang="es-ES" dirty="0" err="1">
                <a:solidFill>
                  <a:schemeClr val="tx1"/>
                </a:solidFill>
              </a:rPr>
              <a:t>employment</a:t>
            </a:r>
            <a:r>
              <a:rPr lang="es-ES" dirty="0">
                <a:solidFill>
                  <a:schemeClr val="tx1"/>
                </a:solidFill>
              </a:rPr>
              <a:t> of </a:t>
            </a:r>
            <a:r>
              <a:rPr lang="es-ES" dirty="0" err="1">
                <a:solidFill>
                  <a:schemeClr val="tx1"/>
                </a:solidFill>
              </a:rPr>
              <a:t>persons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with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disabilities</a:t>
            </a:r>
            <a:r>
              <a:rPr lang="es-ES" dirty="0">
                <a:solidFill>
                  <a:schemeClr val="tx1"/>
                </a:solidFill>
              </a:rPr>
              <a:t> in social dialogue </a:t>
            </a:r>
            <a:r>
              <a:rPr lang="es-ES" dirty="0" err="1">
                <a:solidFill>
                  <a:schemeClr val="tx1"/>
                </a:solidFill>
              </a:rPr>
              <a:t>processes</a:t>
            </a:r>
            <a:endParaRPr lang="es-ES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400" y="432000"/>
            <a:ext cx="9148663" cy="877397"/>
          </a:xfrm>
        </p:spPr>
        <p:txBody>
          <a:bodyPr/>
          <a:lstStyle/>
          <a:p>
            <a:r>
              <a:rPr lang="es-ES" dirty="0" smtClean="0"/>
              <a:t>Private sector </a:t>
            </a:r>
            <a:r>
              <a:rPr lang="es-ES" dirty="0" err="1" smtClean="0"/>
              <a:t>employment</a:t>
            </a:r>
            <a:r>
              <a:rPr lang="es-ES" dirty="0" smtClean="0"/>
              <a:t> of </a:t>
            </a:r>
            <a:r>
              <a:rPr lang="es-ES" dirty="0" err="1" smtClean="0"/>
              <a:t>persons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Disabilities: the </a:t>
            </a:r>
            <a:r>
              <a:rPr lang="es-ES" dirty="0" err="1" smtClean="0"/>
              <a:t>example</a:t>
            </a:r>
            <a:r>
              <a:rPr lang="es-ES" dirty="0" smtClean="0"/>
              <a:t> of the ILO Global Business and Disability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6" y="1662545"/>
            <a:ext cx="10915089" cy="406356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Increased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level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interest</a:t>
            </a:r>
            <a:r>
              <a:rPr lang="es-ES" dirty="0" smtClean="0">
                <a:solidFill>
                  <a:schemeClr val="tx1"/>
                </a:solidFill>
              </a:rPr>
              <a:t> in the </a:t>
            </a:r>
            <a:r>
              <a:rPr lang="es-ES" dirty="0" err="1" smtClean="0">
                <a:solidFill>
                  <a:schemeClr val="tx1"/>
                </a:solidFill>
              </a:rPr>
              <a:t>private</a:t>
            </a:r>
            <a:r>
              <a:rPr lang="es-ES" dirty="0" smtClean="0">
                <a:solidFill>
                  <a:schemeClr val="tx1"/>
                </a:solidFill>
              </a:rPr>
              <a:t> sector</a:t>
            </a: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Narrative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based</a:t>
            </a:r>
            <a:r>
              <a:rPr lang="es-ES" dirty="0" smtClean="0">
                <a:solidFill>
                  <a:schemeClr val="tx1"/>
                </a:solidFill>
              </a:rPr>
              <a:t> on the </a:t>
            </a:r>
            <a:r>
              <a:rPr lang="es-ES" dirty="0" err="1" smtClean="0">
                <a:solidFill>
                  <a:schemeClr val="tx1"/>
                </a:solidFill>
              </a:rPr>
              <a:t>benefits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diversity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talent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acquisition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Moving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from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why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how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Digital </a:t>
            </a:r>
            <a:r>
              <a:rPr lang="es-ES" dirty="0" err="1" smtClean="0">
                <a:solidFill>
                  <a:schemeClr val="tx1"/>
                </a:solidFill>
              </a:rPr>
              <a:t>accessibility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reasonable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accommodation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policies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neurodiversity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employee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resource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groups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Disability inclusion as </a:t>
            </a:r>
            <a:r>
              <a:rPr lang="es-ES" dirty="0" err="1" smtClean="0">
                <a:solidFill>
                  <a:schemeClr val="tx1"/>
                </a:solidFill>
              </a:rPr>
              <a:t>part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sustainability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reporting</a:t>
            </a:r>
            <a:r>
              <a:rPr lang="es-ES" dirty="0" smtClean="0">
                <a:solidFill>
                  <a:schemeClr val="tx1"/>
                </a:solidFill>
              </a:rPr>
              <a:t>/Business and human Rights</a:t>
            </a: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Reaffirmed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commitment</a:t>
            </a:r>
            <a:r>
              <a:rPr lang="es-ES" dirty="0" smtClean="0">
                <a:solidFill>
                  <a:schemeClr val="tx1"/>
                </a:solidFill>
              </a:rPr>
              <a:t> to </a:t>
            </a:r>
            <a:r>
              <a:rPr lang="es-ES" dirty="0" err="1" smtClean="0">
                <a:solidFill>
                  <a:schemeClr val="tx1"/>
                </a:solidFill>
              </a:rPr>
              <a:t>disability</a:t>
            </a:r>
            <a:r>
              <a:rPr lang="es-ES" dirty="0" smtClean="0">
                <a:solidFill>
                  <a:schemeClr val="tx1"/>
                </a:solidFill>
              </a:rPr>
              <a:t> inclusion </a:t>
            </a:r>
            <a:r>
              <a:rPr lang="es-ES" dirty="0" err="1" smtClean="0">
                <a:solidFill>
                  <a:schemeClr val="tx1"/>
                </a:solidFill>
              </a:rPr>
              <a:t>during</a:t>
            </a:r>
            <a:r>
              <a:rPr lang="es-ES" dirty="0" smtClean="0">
                <a:solidFill>
                  <a:schemeClr val="tx1"/>
                </a:solidFill>
              </a:rPr>
              <a:t> the </a:t>
            </a:r>
            <a:r>
              <a:rPr lang="es-ES" dirty="0" err="1" smtClean="0">
                <a:solidFill>
                  <a:schemeClr val="tx1"/>
                </a:solidFill>
              </a:rPr>
              <a:t>pandemic</a:t>
            </a:r>
            <a:endParaRPr lang="es-ES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4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400" y="589397"/>
            <a:ext cx="9148663" cy="720000"/>
          </a:xfrm>
        </p:spPr>
        <p:txBody>
          <a:bodyPr/>
          <a:lstStyle/>
          <a:p>
            <a:r>
              <a:rPr lang="es-ES" dirty="0" err="1" smtClean="0"/>
              <a:t>Towards</a:t>
            </a:r>
            <a:r>
              <a:rPr lang="es-ES" dirty="0" smtClean="0"/>
              <a:t> a more inclusive </a:t>
            </a:r>
            <a:r>
              <a:rPr lang="es-ES" dirty="0" err="1" smtClean="0"/>
              <a:t>Future</a:t>
            </a:r>
            <a:r>
              <a:rPr lang="es-ES" dirty="0" smtClean="0"/>
              <a:t> of </a:t>
            </a:r>
            <a:r>
              <a:rPr lang="es-ES" dirty="0" err="1" smtClean="0"/>
              <a:t>Work</a:t>
            </a:r>
            <a:r>
              <a:rPr lang="es-ES" dirty="0" smtClean="0"/>
              <a:t>/ </a:t>
            </a:r>
            <a:r>
              <a:rPr lang="es-ES" dirty="0" err="1" smtClean="0"/>
              <a:t>building</a:t>
            </a:r>
            <a:r>
              <a:rPr lang="es-ES" dirty="0" smtClean="0"/>
              <a:t> back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the </a:t>
            </a:r>
            <a:r>
              <a:rPr lang="es-ES" dirty="0" err="1" smtClean="0"/>
              <a:t>pandemic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6" y="1662545"/>
            <a:ext cx="11210924" cy="406356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What</a:t>
            </a:r>
            <a:r>
              <a:rPr lang="es-ES" dirty="0" smtClean="0">
                <a:solidFill>
                  <a:schemeClr val="tx1"/>
                </a:solidFill>
              </a:rPr>
              <a:t> are the </a:t>
            </a:r>
            <a:r>
              <a:rPr lang="es-ES" dirty="0" err="1" smtClean="0">
                <a:solidFill>
                  <a:schemeClr val="tx1"/>
                </a:solidFill>
              </a:rPr>
              <a:t>challenges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opportunities</a:t>
            </a:r>
            <a:r>
              <a:rPr lang="es-ES" dirty="0" smtClean="0">
                <a:solidFill>
                  <a:schemeClr val="tx1"/>
                </a:solidFill>
              </a:rPr>
              <a:t>: the </a:t>
            </a:r>
            <a:r>
              <a:rPr lang="es-ES" dirty="0" err="1" smtClean="0">
                <a:solidFill>
                  <a:schemeClr val="tx1"/>
                </a:solidFill>
              </a:rPr>
              <a:t>example</a:t>
            </a:r>
            <a:r>
              <a:rPr lang="es-ES" dirty="0" smtClean="0">
                <a:solidFill>
                  <a:schemeClr val="tx1"/>
                </a:solidFill>
              </a:rPr>
              <a:t> of AI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The </a:t>
            </a:r>
            <a:r>
              <a:rPr lang="es-ES" dirty="0" err="1" smtClean="0">
                <a:solidFill>
                  <a:schemeClr val="tx1"/>
                </a:solidFill>
              </a:rPr>
              <a:t>need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permanent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reskilling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life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long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learning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New </a:t>
            </a:r>
            <a:r>
              <a:rPr lang="es-ES" dirty="0" err="1" smtClean="0">
                <a:solidFill>
                  <a:schemeClr val="tx1"/>
                </a:solidFill>
              </a:rPr>
              <a:t>ways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working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dirty="0" err="1" smtClean="0">
                <a:solidFill>
                  <a:schemeClr val="tx1"/>
                </a:solidFill>
              </a:rPr>
              <a:t>platform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economy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telework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Digital </a:t>
            </a:r>
            <a:r>
              <a:rPr lang="es-ES" dirty="0" err="1" smtClean="0">
                <a:solidFill>
                  <a:schemeClr val="tx1"/>
                </a:solidFill>
              </a:rPr>
              <a:t>skills</a:t>
            </a:r>
            <a:r>
              <a:rPr lang="es-ES" dirty="0" smtClean="0">
                <a:solidFill>
                  <a:schemeClr val="tx1"/>
                </a:solidFill>
              </a:rPr>
              <a:t> and digital </a:t>
            </a:r>
            <a:r>
              <a:rPr lang="es-ES" dirty="0" err="1" smtClean="0">
                <a:solidFill>
                  <a:schemeClr val="tx1"/>
                </a:solidFill>
              </a:rPr>
              <a:t>jobs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Green </a:t>
            </a:r>
            <a:r>
              <a:rPr lang="es-ES" dirty="0" err="1" smtClean="0">
                <a:solidFill>
                  <a:schemeClr val="tx1"/>
                </a:solidFill>
              </a:rPr>
              <a:t>jobs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4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400" y="589397"/>
            <a:ext cx="9148663" cy="720000"/>
          </a:xfrm>
        </p:spPr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ILO </a:t>
            </a:r>
            <a:r>
              <a:rPr lang="es-ES" dirty="0" err="1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6" y="1662545"/>
            <a:ext cx="11210924" cy="406356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Joint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publication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between</a:t>
            </a:r>
            <a:r>
              <a:rPr lang="es-ES" dirty="0" smtClean="0">
                <a:solidFill>
                  <a:schemeClr val="tx1"/>
                </a:solidFill>
              </a:rPr>
              <a:t> ILO GBDN and </a:t>
            </a:r>
            <a:r>
              <a:rPr lang="es-ES" dirty="0" err="1" smtClean="0">
                <a:solidFill>
                  <a:schemeClr val="tx1"/>
                </a:solidFill>
              </a:rPr>
              <a:t>Fundacion</a:t>
            </a:r>
            <a:r>
              <a:rPr lang="es-ES" dirty="0" smtClean="0">
                <a:solidFill>
                  <a:schemeClr val="tx1"/>
                </a:solidFill>
              </a:rPr>
              <a:t> ONCE: “</a:t>
            </a:r>
            <a:r>
              <a:rPr lang="es-ES" dirty="0" err="1" smtClean="0">
                <a:solidFill>
                  <a:schemeClr val="tx1"/>
                </a:solidFill>
              </a:rPr>
              <a:t>Making</a:t>
            </a:r>
            <a:r>
              <a:rPr lang="es-ES" dirty="0" smtClean="0">
                <a:solidFill>
                  <a:schemeClr val="tx1"/>
                </a:solidFill>
              </a:rPr>
              <a:t> the </a:t>
            </a:r>
            <a:r>
              <a:rPr lang="es-ES" dirty="0" err="1" smtClean="0">
                <a:solidFill>
                  <a:schemeClr val="tx1"/>
                </a:solidFill>
              </a:rPr>
              <a:t>Future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Work</a:t>
            </a:r>
            <a:r>
              <a:rPr lang="es-ES" dirty="0" smtClean="0">
                <a:solidFill>
                  <a:schemeClr val="tx1"/>
                </a:solidFill>
              </a:rPr>
              <a:t> inclusive of </a:t>
            </a:r>
            <a:r>
              <a:rPr lang="es-ES" dirty="0" err="1" smtClean="0">
                <a:solidFill>
                  <a:schemeClr val="tx1"/>
                </a:solidFill>
              </a:rPr>
              <a:t>persons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</a:t>
            </a:r>
            <a:r>
              <a:rPr lang="es-ES" dirty="0" err="1" smtClean="0">
                <a:solidFill>
                  <a:schemeClr val="tx1"/>
                </a:solidFill>
              </a:rPr>
              <a:t>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Disabilities” </a:t>
            </a:r>
            <a:r>
              <a:rPr lang="es-ES" dirty="0">
                <a:solidFill>
                  <a:schemeClr val="tx1"/>
                </a:solidFill>
                <a:hlinkClick r:id="rId2"/>
              </a:rPr>
              <a:t>https://www.ilo.org/global/topics/disability-and-work/WCMS_729457/lang--</a:t>
            </a:r>
            <a:r>
              <a:rPr lang="es-ES" dirty="0" smtClean="0">
                <a:solidFill>
                  <a:schemeClr val="tx1"/>
                </a:solidFill>
                <a:hlinkClick r:id="rId2"/>
              </a:rPr>
              <a:t>en/index.htm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“</a:t>
            </a:r>
            <a:r>
              <a:rPr lang="es-ES" dirty="0" err="1" smtClean="0">
                <a:solidFill>
                  <a:schemeClr val="tx1"/>
                </a:solidFill>
              </a:rPr>
              <a:t>Covid</a:t>
            </a:r>
            <a:r>
              <a:rPr lang="es-ES" dirty="0" smtClean="0">
                <a:solidFill>
                  <a:schemeClr val="tx1"/>
                </a:solidFill>
              </a:rPr>
              <a:t> 19 and the </a:t>
            </a:r>
            <a:r>
              <a:rPr lang="es-ES" dirty="0" err="1" smtClean="0">
                <a:solidFill>
                  <a:schemeClr val="tx1"/>
                </a:solidFill>
              </a:rPr>
              <a:t>world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work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dirty="0" err="1" smtClean="0">
                <a:solidFill>
                  <a:schemeClr val="tx1"/>
                </a:solidFill>
              </a:rPr>
              <a:t>Ensuring</a:t>
            </a:r>
            <a:r>
              <a:rPr lang="es-ES" dirty="0" smtClean="0">
                <a:solidFill>
                  <a:schemeClr val="tx1"/>
                </a:solidFill>
              </a:rPr>
              <a:t> the inclusion of </a:t>
            </a:r>
            <a:r>
              <a:rPr lang="es-ES" dirty="0" err="1" smtClean="0">
                <a:solidFill>
                  <a:schemeClr val="tx1"/>
                </a:solidFill>
              </a:rPr>
              <a:t>persons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Disabilities in </a:t>
            </a:r>
            <a:r>
              <a:rPr lang="es-ES" dirty="0" err="1" smtClean="0">
                <a:solidFill>
                  <a:schemeClr val="tx1"/>
                </a:solidFill>
              </a:rPr>
              <a:t>all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stages</a:t>
            </a:r>
            <a:r>
              <a:rPr lang="es-ES" dirty="0" smtClean="0">
                <a:solidFill>
                  <a:schemeClr val="tx1"/>
                </a:solidFill>
              </a:rPr>
              <a:t> of the response” </a:t>
            </a:r>
            <a:r>
              <a:rPr lang="es-ES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s-ES" dirty="0">
                <a:solidFill>
                  <a:schemeClr val="tx1"/>
                </a:solidFill>
                <a:hlinkClick r:id="rId3"/>
              </a:rPr>
              <a:t>://www.ilo.org/global/topics/disability-and-work/WCMS_746909/lang--</a:t>
            </a:r>
            <a:r>
              <a:rPr lang="es-ES" dirty="0" smtClean="0">
                <a:solidFill>
                  <a:schemeClr val="tx1"/>
                </a:solidFill>
                <a:hlinkClick r:id="rId3"/>
              </a:rPr>
              <a:t>en/index.htm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Joint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publication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between</a:t>
            </a:r>
            <a:r>
              <a:rPr lang="es-ES" dirty="0" smtClean="0">
                <a:solidFill>
                  <a:schemeClr val="tx1"/>
                </a:solidFill>
              </a:rPr>
              <a:t> ILO GBDN and </a:t>
            </a:r>
            <a:r>
              <a:rPr lang="es-ES" dirty="0" err="1" smtClean="0">
                <a:solidFill>
                  <a:schemeClr val="tx1"/>
                </a:solidFill>
              </a:rPr>
              <a:t>Fundacion</a:t>
            </a:r>
            <a:r>
              <a:rPr lang="es-ES" dirty="0" smtClean="0">
                <a:solidFill>
                  <a:schemeClr val="tx1"/>
                </a:solidFill>
              </a:rPr>
              <a:t> ONCE: “</a:t>
            </a:r>
            <a:r>
              <a:rPr lang="es-ES" dirty="0" err="1" smtClean="0">
                <a:solidFill>
                  <a:schemeClr val="tx1"/>
                </a:solidFill>
              </a:rPr>
              <a:t>An</a:t>
            </a:r>
            <a:r>
              <a:rPr lang="es-ES" dirty="0" smtClean="0">
                <a:solidFill>
                  <a:schemeClr val="tx1"/>
                </a:solidFill>
              </a:rPr>
              <a:t> inclusive digital </a:t>
            </a:r>
            <a:r>
              <a:rPr lang="es-ES" dirty="0" err="1" smtClean="0">
                <a:solidFill>
                  <a:schemeClr val="tx1"/>
                </a:solidFill>
              </a:rPr>
              <a:t>economy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people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</a:t>
            </a:r>
            <a:r>
              <a:rPr lang="es-ES" dirty="0" err="1" smtClean="0">
                <a:solidFill>
                  <a:schemeClr val="tx1"/>
                </a:solidFill>
              </a:rPr>
              <a:t>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disabilities</a:t>
            </a:r>
            <a:r>
              <a:rPr lang="es-ES" dirty="0" smtClean="0">
                <a:solidFill>
                  <a:schemeClr val="tx1"/>
                </a:solidFill>
              </a:rPr>
              <a:t>” </a:t>
            </a:r>
            <a:r>
              <a:rPr lang="es-ES" dirty="0">
                <a:solidFill>
                  <a:schemeClr val="tx1"/>
                </a:solidFill>
                <a:hlinkClick r:id="rId4"/>
              </a:rPr>
              <a:t>https://www.ilo.org/global/topics/disability-and-work/WCMS_769852/lang--en/index.htm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</a:rPr>
              <a:t>Website</a:t>
            </a:r>
            <a:r>
              <a:rPr lang="es-ES" dirty="0" smtClean="0">
                <a:solidFill>
                  <a:schemeClr val="tx1"/>
                </a:solidFill>
              </a:rPr>
              <a:t> of the ILO Global Business and </a:t>
            </a:r>
            <a:r>
              <a:rPr lang="es-ES" dirty="0">
                <a:solidFill>
                  <a:schemeClr val="tx1"/>
                </a:solidFill>
              </a:rPr>
              <a:t>Disability Network: </a:t>
            </a:r>
            <a:r>
              <a:rPr lang="es-ES" dirty="0">
                <a:solidFill>
                  <a:schemeClr val="tx1"/>
                </a:solidFill>
                <a:hlinkClick r:id="rId5"/>
              </a:rPr>
              <a:t>http://www.businessanddisability.org</a:t>
            </a:r>
            <a:r>
              <a:rPr lang="es-ES" dirty="0" smtClean="0">
                <a:solidFill>
                  <a:schemeClr val="tx1"/>
                </a:solidFill>
                <a:hlinkClick r:id="rId5"/>
              </a:rPr>
              <a:t>/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8" y="1073148"/>
            <a:ext cx="11210924" cy="4803777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/>
            <a:r>
              <a:rPr lang="es-ES" sz="4000" dirty="0" err="1" smtClean="0">
                <a:solidFill>
                  <a:schemeClr val="tx1"/>
                </a:solidFill>
              </a:rPr>
              <a:t>Thank</a:t>
            </a:r>
            <a:r>
              <a:rPr lang="es-ES" sz="4000" dirty="0" smtClean="0">
                <a:solidFill>
                  <a:schemeClr val="tx1"/>
                </a:solidFill>
              </a:rPr>
              <a:t> </a:t>
            </a:r>
            <a:r>
              <a:rPr lang="es-ES" sz="4000" dirty="0" err="1" smtClean="0">
                <a:solidFill>
                  <a:schemeClr val="tx1"/>
                </a:solidFill>
              </a:rPr>
              <a:t>you</a:t>
            </a:r>
            <a:endParaRPr lang="es-ES" sz="4000" dirty="0" smtClean="0">
              <a:solidFill>
                <a:schemeClr val="tx1"/>
              </a:solidFill>
            </a:endParaRPr>
          </a:p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tromel@ilo.org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Date: Monday / 01 / October /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Advancing social justice, promoting decent work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8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LO Presentation 16x9.potx" id="{1B78B7CC-6F33-4AED-B988-F1824BC14DB2}" vid="{017B0592-C5E0-43A0-8804-D21738B904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DisabilitySmallTalk12March2020</Template>
  <TotalTime>4057</TotalTime>
  <Words>590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3</vt:lpstr>
      <vt:lpstr>ILO 2020</vt:lpstr>
      <vt:lpstr>Employment of persons with disabilities: challenges and opportunities </vt:lpstr>
      <vt:lpstr>Some initial reflections</vt:lpstr>
      <vt:lpstr>Some of the key issues that are being discussed in the context of General Comment on article 27 of the CRPD I</vt:lpstr>
      <vt:lpstr>Some of the key issues that are being discussed in the context of General Comment on article 27 of the CRPD II</vt:lpstr>
      <vt:lpstr>Private sector employment of persons with Disabilities: the example of the ILO Global Business and Disability Network</vt:lpstr>
      <vt:lpstr>Towards a more inclusive Future of Work/ building back better after the pandemic</vt:lpstr>
      <vt:lpstr>Some ILO resources</vt:lpstr>
      <vt:lpstr>PowerPoint Presentation</vt:lpstr>
    </vt:vector>
  </TitlesOfParts>
  <Company>ILO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Inclusion                in the Workplace</dc:title>
  <dc:creator>Menze, Jurgen</dc:creator>
  <cp:lastModifiedBy>Tromel, Esteban</cp:lastModifiedBy>
  <cp:revision>100</cp:revision>
  <dcterms:created xsi:type="dcterms:W3CDTF">2020-03-11T11:46:52Z</dcterms:created>
  <dcterms:modified xsi:type="dcterms:W3CDTF">2021-10-04T06:58:35Z</dcterms:modified>
</cp:coreProperties>
</file>