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65" r:id="rId2"/>
    <p:sldId id="348" r:id="rId3"/>
    <p:sldId id="353" r:id="rId4"/>
    <p:sldId id="361" r:id="rId5"/>
    <p:sldId id="364" r:id="rId6"/>
    <p:sldId id="363" r:id="rId7"/>
    <p:sldId id="366" r:id="rId8"/>
    <p:sldId id="3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50" autoAdjust="0"/>
  </p:normalViewPr>
  <p:slideViewPr>
    <p:cSldViewPr snapToGrid="0">
      <p:cViewPr varScale="1">
        <p:scale>
          <a:sx n="107" d="100"/>
          <a:sy n="107" d="100"/>
        </p:scale>
        <p:origin x="138" y="162"/>
      </p:cViewPr>
      <p:guideLst/>
    </p:cSldViewPr>
  </p:slideViewPr>
  <p:outlineViewPr>
    <p:cViewPr>
      <p:scale>
        <a:sx n="33" d="100"/>
        <a:sy n="33" d="100"/>
      </p:scale>
      <p:origin x="0" y="-84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068C6-7325-408C-921E-B389FF684A63}" type="datetimeFigureOut">
              <a:rPr lang="en-GB" smtClean="0"/>
              <a:t>04/10/2021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26FEE-2901-4F80-B040-94DEDE5C3E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438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538" y="2873014"/>
            <a:ext cx="7200000" cy="608525"/>
          </a:xfrm>
        </p:spPr>
        <p:txBody>
          <a:bodyPr wrap="square" bIns="54000" anchor="t" anchorCtr="0">
            <a:noAutofit/>
          </a:bodyPr>
          <a:lstStyle>
            <a:lvl1pPr algn="l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0538" y="3481539"/>
            <a:ext cx="7200000" cy="1655762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Aft>
                <a:spcPts val="1200"/>
              </a:spcAft>
              <a:buNone/>
              <a:defRPr sz="4000" b="0">
                <a:solidFill>
                  <a:schemeClr val="accent1"/>
                </a:solidFill>
              </a:defRPr>
            </a:lvl1pPr>
            <a:lvl2pPr marL="0" indent="0" algn="l">
              <a:buNone/>
              <a:defRPr sz="1400">
                <a:solidFill>
                  <a:schemeClr val="accent1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538" y="6180035"/>
            <a:ext cx="2743200" cy="216000"/>
          </a:xfrm>
        </p:spPr>
        <p:txBody>
          <a:bodyPr anchor="b" anchorCtr="0">
            <a:noAutofit/>
          </a:bodyPr>
          <a:lstStyle>
            <a:lvl1pPr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90538" y="6858000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2946400" y="0"/>
            <a:ext cx="9245600" cy="5321300"/>
          </a:xfrm>
          <a:custGeom>
            <a:avLst/>
            <a:gdLst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5321300 h 5321300"/>
              <a:gd name="connsiteX4" fmla="*/ 0 w 9245600"/>
              <a:gd name="connsiteY4" fmla="*/ 0 h 5321300"/>
              <a:gd name="connsiteX0" fmla="*/ 0 w 9245600"/>
              <a:gd name="connsiteY0" fmla="*/ 0 h 5321300"/>
              <a:gd name="connsiteX1" fmla="*/ 9245600 w 9245600"/>
              <a:gd name="connsiteY1" fmla="*/ 0 h 5321300"/>
              <a:gd name="connsiteX2" fmla="*/ 9245600 w 9245600"/>
              <a:gd name="connsiteY2" fmla="*/ 5321300 h 5321300"/>
              <a:gd name="connsiteX3" fmla="*/ 0 w 9245600"/>
              <a:gd name="connsiteY3" fmla="*/ 0 h 532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45600" h="5321300">
                <a:moveTo>
                  <a:pt x="0" y="0"/>
                </a:moveTo>
                <a:lnTo>
                  <a:pt x="9245600" y="0"/>
                </a:lnTo>
                <a:lnTo>
                  <a:pt x="9245600" y="53213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</p:spPr>
        <p:txBody>
          <a:bodyPr>
            <a:noAutofit/>
          </a:bodyPr>
          <a:lstStyle>
            <a:lvl1pPr algn="r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icon to insert picture, or leave unchanged for plain colour fill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13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1088" y="6867374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sp>
        <p:nvSpPr>
          <p:cNvPr id="8" name="Right Triangle 7"/>
          <p:cNvSpPr/>
          <p:nvPr userDrawn="1"/>
        </p:nvSpPr>
        <p:spPr>
          <a:xfrm flipH="1">
            <a:off x="5529262" y="3007518"/>
            <a:ext cx="6662738" cy="3850481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57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66325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sp>
        <p:nvSpPr>
          <p:cNvPr id="8" name="Right Triangle 7"/>
          <p:cNvSpPr/>
          <p:nvPr userDrawn="1"/>
        </p:nvSpPr>
        <p:spPr>
          <a:xfrm flipH="1">
            <a:off x="8286750" y="4601106"/>
            <a:ext cx="3905250" cy="2256894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sp>
        <p:nvSpPr>
          <p:cNvPr id="10" name="Right Triangle 9"/>
          <p:cNvSpPr/>
          <p:nvPr userDrawn="1"/>
        </p:nvSpPr>
        <p:spPr>
          <a:xfrm rot="10800000">
            <a:off x="3191027" y="2238"/>
            <a:ext cx="8999022" cy="520065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0455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66325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  <p:sp>
        <p:nvSpPr>
          <p:cNvPr id="10" name="Right Triangle 9"/>
          <p:cNvSpPr/>
          <p:nvPr userDrawn="1"/>
        </p:nvSpPr>
        <p:spPr>
          <a:xfrm rot="10800000">
            <a:off x="5307376" y="0"/>
            <a:ext cx="6884624" cy="3978712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992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Pho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7200000" cy="1656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02038" y="6870450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02" y="490538"/>
            <a:ext cx="1371472" cy="4944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2224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Patter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21407" r="38481" b="40746"/>
          <a:stretch/>
        </p:blipFill>
        <p:spPr>
          <a:xfrm>
            <a:off x="-1397975" y="1085561"/>
            <a:ext cx="13604217" cy="57848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538" y="2872800"/>
            <a:ext cx="7200000" cy="608525"/>
          </a:xfrm>
        </p:spPr>
        <p:txBody>
          <a:bodyPr bIns="54000" anchor="t" anchorCtr="0">
            <a:noAutofit/>
          </a:bodyPr>
          <a:lstStyle>
            <a:lvl1pPr>
              <a:lnSpc>
                <a:spcPct val="90000"/>
              </a:lnSpc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3481324"/>
            <a:ext cx="5868000" cy="648000"/>
          </a:xfr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4000" b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49663" y="6870450"/>
            <a:ext cx="5605462" cy="180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161462" y="6870450"/>
            <a:ext cx="540000" cy="288000"/>
          </a:xfrm>
        </p:spPr>
        <p:txBody>
          <a:bodyPr>
            <a:noAutofit/>
          </a:bodyPr>
          <a:lstStyle>
            <a:lvl1pPr>
              <a:defRPr>
                <a:noFill/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0" y="2988404"/>
            <a:ext cx="214312" cy="251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2829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88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95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8292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Pat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34" b="41970"/>
          <a:stretch/>
        </p:blipFill>
        <p:spPr>
          <a:xfrm>
            <a:off x="4581526" y="3244430"/>
            <a:ext cx="7619999" cy="3623095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90538" y="4796725"/>
            <a:ext cx="3412800" cy="970829"/>
          </a:xfrm>
        </p:spPr>
        <p:txBody>
          <a:bodyPr tIns="108000">
            <a:spAutoFit/>
          </a:bodyPr>
          <a:lstStyle>
            <a:lvl1pPr marL="489600" indent="-489600">
              <a:buSzPct val="150000"/>
              <a:buFontTx/>
              <a:buBlip>
                <a:blip r:embed="rId3"/>
              </a:buBlip>
              <a:defRPr b="0">
                <a:solidFill>
                  <a:schemeClr val="tx1"/>
                </a:solidFill>
              </a:defRPr>
            </a:lvl1pPr>
            <a:lvl2pPr marL="669600" indent="-180000">
              <a:buClr>
                <a:schemeClr val="accent2"/>
              </a:buClr>
              <a:buSzPct val="80000"/>
              <a:buFont typeface="Wingdings 3" panose="05040102010807070707" pitchFamily="18" charset="2"/>
              <a:buChar char="u"/>
              <a:defRPr sz="1000"/>
            </a:lvl2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1085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Corn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4692650" y="2538000"/>
            <a:ext cx="7499350" cy="4320000"/>
          </a:xfrm>
          <a:custGeom>
            <a:avLst/>
            <a:gdLst>
              <a:gd name="connsiteX0" fmla="*/ 0 w 7499350"/>
              <a:gd name="connsiteY0" fmla="*/ 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  <a:gd name="connsiteX4" fmla="*/ 0 w 7499350"/>
              <a:gd name="connsiteY4" fmla="*/ 0 h 4320000"/>
              <a:gd name="connsiteX0" fmla="*/ 0 w 7499350"/>
              <a:gd name="connsiteY0" fmla="*/ 4320000 h 4320000"/>
              <a:gd name="connsiteX1" fmla="*/ 7499350 w 7499350"/>
              <a:gd name="connsiteY1" fmla="*/ 0 h 4320000"/>
              <a:gd name="connsiteX2" fmla="*/ 7499350 w 7499350"/>
              <a:gd name="connsiteY2" fmla="*/ 4320000 h 4320000"/>
              <a:gd name="connsiteX3" fmla="*/ 0 w 7499350"/>
              <a:gd name="connsiteY3" fmla="*/ 4320000 h 432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99350" h="4320000">
                <a:moveTo>
                  <a:pt x="0" y="4320000"/>
                </a:moveTo>
                <a:lnTo>
                  <a:pt x="7499350" y="0"/>
                </a:lnTo>
                <a:lnTo>
                  <a:pt x="7499350" y="4320000"/>
                </a:lnTo>
                <a:lnTo>
                  <a:pt x="0" y="432000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icon to insert picture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4686300" y="6870450"/>
            <a:ext cx="75057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000" smtClean="0"/>
              <a:t>NB Manually place “ilo.org” device in front of image</a:t>
            </a:r>
            <a:endParaRPr lang="en-GB" sz="1000"/>
          </a:p>
        </p:txBody>
      </p:sp>
    </p:spTree>
    <p:extLst>
      <p:ext uri="{BB962C8B-B14F-4D97-AF65-F5344CB8AC3E}">
        <p14:creationId xmlns:p14="http://schemas.microsoft.com/office/powerpoint/2010/main" val="259065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+ Image/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9" y="2393950"/>
            <a:ext cx="7311862" cy="34829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9" name="TextBox 8"/>
          <p:cNvSpPr txBox="1"/>
          <p:nvPr userDrawn="1"/>
        </p:nvSpPr>
        <p:spPr>
          <a:xfrm>
            <a:off x="4686300" y="6870450"/>
            <a:ext cx="750570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GB" sz="1000" smtClean="0"/>
              <a:t>NB Manually place “ilo.org” device in front of image</a:t>
            </a:r>
            <a:endParaRPr lang="en-GB" sz="100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8289130" y="981075"/>
            <a:ext cx="3902869" cy="5876925"/>
          </a:xfrm>
          <a:custGeom>
            <a:avLst/>
            <a:gdLst>
              <a:gd name="connsiteX0" fmla="*/ 0 w 3902869"/>
              <a:gd name="connsiteY0" fmla="*/ 0 h 5876925"/>
              <a:gd name="connsiteX1" fmla="*/ 3902869 w 3902869"/>
              <a:gd name="connsiteY1" fmla="*/ 0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  <a:gd name="connsiteX0" fmla="*/ 0 w 3902869"/>
              <a:gd name="connsiteY0" fmla="*/ 0 h 5876925"/>
              <a:gd name="connsiteX1" fmla="*/ 3898107 w 3902869"/>
              <a:gd name="connsiteY1" fmla="*/ 2252663 h 5876925"/>
              <a:gd name="connsiteX2" fmla="*/ 3902869 w 3902869"/>
              <a:gd name="connsiteY2" fmla="*/ 5876925 h 5876925"/>
              <a:gd name="connsiteX3" fmla="*/ 0 w 3902869"/>
              <a:gd name="connsiteY3" fmla="*/ 5876925 h 5876925"/>
              <a:gd name="connsiteX4" fmla="*/ 0 w 3902869"/>
              <a:gd name="connsiteY4" fmla="*/ 0 h 5876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02869" h="5876925">
                <a:moveTo>
                  <a:pt x="0" y="0"/>
                </a:moveTo>
                <a:lnTo>
                  <a:pt x="3898107" y="2252663"/>
                </a:lnTo>
                <a:cubicBezTo>
                  <a:pt x="3899694" y="3460750"/>
                  <a:pt x="3901282" y="4668838"/>
                  <a:pt x="3902869" y="5876925"/>
                </a:cubicBezTo>
                <a:lnTo>
                  <a:pt x="0" y="5876925"/>
                </a:lnTo>
                <a:lnTo>
                  <a:pt x="0" y="0"/>
                </a:lnTo>
                <a:close/>
              </a:path>
            </a:pathLst>
          </a:custGeom>
        </p:spPr>
        <p:txBody>
          <a:bodyPr anchor="b" anchorCtr="0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icon to insert picture</a:t>
            </a:r>
            <a:endParaRPr lang="en-GB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/>
          </p:nvPr>
        </p:nvSpPr>
        <p:spPr>
          <a:xfrm>
            <a:off x="8288338" y="5876925"/>
            <a:ext cx="3413125" cy="247650"/>
          </a:xfrm>
          <a:custGeom>
            <a:avLst/>
            <a:gdLst>
              <a:gd name="connsiteX0" fmla="*/ 0 w 3413125"/>
              <a:gd name="connsiteY0" fmla="*/ 0 h 247650"/>
              <a:gd name="connsiteX1" fmla="*/ 3413125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  <a:gd name="connsiteX0" fmla="*/ 0 w 3413125"/>
              <a:gd name="connsiteY0" fmla="*/ 0 h 247650"/>
              <a:gd name="connsiteX1" fmla="*/ 3153569 w 3413125"/>
              <a:gd name="connsiteY1" fmla="*/ 0 h 247650"/>
              <a:gd name="connsiteX2" fmla="*/ 3413125 w 3413125"/>
              <a:gd name="connsiteY2" fmla="*/ 247650 h 247650"/>
              <a:gd name="connsiteX3" fmla="*/ 0 w 3413125"/>
              <a:gd name="connsiteY3" fmla="*/ 247650 h 247650"/>
              <a:gd name="connsiteX4" fmla="*/ 0 w 3413125"/>
              <a:gd name="connsiteY4" fmla="*/ 0 h 247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13125" h="247650">
                <a:moveTo>
                  <a:pt x="0" y="0"/>
                </a:moveTo>
                <a:lnTo>
                  <a:pt x="3153569" y="0"/>
                </a:lnTo>
                <a:lnTo>
                  <a:pt x="3413125" y="247650"/>
                </a:lnTo>
                <a:lnTo>
                  <a:pt x="0" y="2476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</p:spPr>
        <p:txBody>
          <a:bodyPr lIns="108000" anchor="ctr" anchorCtr="0"/>
          <a:lstStyle>
            <a:lvl1pPr>
              <a:defRPr sz="1000" b="0">
                <a:solidFill>
                  <a:schemeClr val="bg1"/>
                </a:solidFill>
              </a:defRPr>
            </a:lvl1pPr>
            <a:lvl2pPr>
              <a:defRPr sz="1000">
                <a:solidFill>
                  <a:schemeClr val="bg1"/>
                </a:solidFill>
              </a:defRPr>
            </a:lvl2pPr>
            <a:lvl3pPr>
              <a:defRPr sz="1000">
                <a:solidFill>
                  <a:schemeClr val="bg1"/>
                </a:solidFill>
              </a:defRPr>
            </a:lvl3pPr>
            <a:lvl4pPr>
              <a:defRPr sz="1000">
                <a:solidFill>
                  <a:schemeClr val="bg1"/>
                </a:solidFill>
              </a:defRPr>
            </a:lvl4pPr>
            <a:lvl5pPr>
              <a:defRPr sz="10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7128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5360400" cy="34829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1062" y="2393949"/>
            <a:ext cx="5360400" cy="348297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7130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hre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3412800" cy="34829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9600" y="2393949"/>
            <a:ext cx="3412800" cy="348297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3"/>
          <p:cNvSpPr>
            <a:spLocks noGrp="1"/>
          </p:cNvSpPr>
          <p:nvPr>
            <p:ph sz="half" idx="13"/>
          </p:nvPr>
        </p:nvSpPr>
        <p:spPr>
          <a:xfrm>
            <a:off x="8288662" y="2393949"/>
            <a:ext cx="3412800" cy="348297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14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with Sta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0538" y="2393950"/>
            <a:ext cx="3412800" cy="34829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89600" y="2393949"/>
            <a:ext cx="3412800" cy="348297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8288662" y="2393950"/>
            <a:ext cx="3412801" cy="3482975"/>
          </a:xfrm>
        </p:spPr>
        <p:txBody>
          <a:bodyPr tIns="54000"/>
          <a:lstStyle>
            <a:lvl1pPr marL="360000" indent="-360000">
              <a:lnSpc>
                <a:spcPct val="80000"/>
              </a:lnSpc>
              <a:spcBef>
                <a:spcPts val="3200"/>
              </a:spcBef>
              <a:spcAft>
                <a:spcPts val="0"/>
              </a:spcAft>
              <a:buClr>
                <a:schemeClr val="accent2"/>
              </a:buClr>
              <a:buFontTx/>
              <a:buBlip>
                <a:blip r:embed="rId2"/>
              </a:buBlip>
              <a:defRPr sz="6000" b="0" spc="-200" baseline="0">
                <a:solidFill>
                  <a:schemeClr val="accent1"/>
                </a:solidFill>
              </a:defRPr>
            </a:lvl1pPr>
            <a:lvl2pPr marL="36000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000"/>
            </a:lvl2pPr>
          </a:lstStyle>
          <a:p>
            <a:pPr lvl="0"/>
            <a:r>
              <a:rPr lang="en-US" smtClean="0"/>
              <a:t>00.0%</a:t>
            </a:r>
          </a:p>
          <a:p>
            <a:pPr lvl="1"/>
            <a:r>
              <a:rPr lang="en-US" smtClean="0"/>
              <a:t>Supporting text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06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0538" y="2393950"/>
            <a:ext cx="7380000" cy="3482976"/>
          </a:xfrm>
        </p:spPr>
        <p:txBody>
          <a:bodyPr tIns="0">
            <a:noAutofit/>
          </a:bodyPr>
          <a:lstStyle>
            <a:lvl1pPr marL="489600" indent="-489600">
              <a:buSzPct val="120000"/>
              <a:buFontTx/>
              <a:buBlip>
                <a:blip r:embed="rId2"/>
              </a:buBlip>
              <a:defRPr sz="2300" b="0">
                <a:solidFill>
                  <a:schemeClr val="tx1"/>
                </a:solidFill>
              </a:defRPr>
            </a:lvl1pPr>
            <a:lvl2pPr marL="489600" indent="0">
              <a:buClr>
                <a:schemeClr val="accent2"/>
              </a:buClr>
              <a:buSzPct val="80000"/>
              <a:buFont typeface="Wingdings 3" panose="05040102010807070707" pitchFamily="18" charset="2"/>
              <a:buNone/>
              <a:defRPr sz="2300" baseline="0"/>
            </a:lvl2pPr>
            <a:lvl3pPr marL="669600" indent="-180000">
              <a:spcBef>
                <a:spcPts val="1800"/>
              </a:spcBef>
              <a:defRPr sz="1000"/>
            </a:lvl3pPr>
          </a:lstStyle>
          <a:p>
            <a:pPr lvl="0"/>
            <a:r>
              <a:rPr lang="en-US" smtClean="0"/>
              <a:t>Quote (level 1)</a:t>
            </a:r>
          </a:p>
          <a:p>
            <a:pPr lvl="1"/>
            <a:r>
              <a:rPr lang="en-US" smtClean="0"/>
              <a:t>Continuation paras (level 2)</a:t>
            </a:r>
          </a:p>
          <a:p>
            <a:pPr lvl="2"/>
            <a:r>
              <a:rPr lang="en-GB" smtClean="0"/>
              <a:t>Source (level 3)</a:t>
            </a:r>
            <a:endParaRPr lang="en-GB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8270663" y="2447925"/>
            <a:ext cx="3430800" cy="3429000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44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0538" y="1423195"/>
            <a:ext cx="11210924" cy="72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538" y="2393950"/>
            <a:ext cx="11210924" cy="34829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0538" y="6870450"/>
            <a:ext cx="2743200" cy="216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1000">
                <a:noFill/>
              </a:defRPr>
            </a:lvl1pPr>
          </a:lstStyle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0538" y="6337302"/>
            <a:ext cx="5605462" cy="1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1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61462" y="432000"/>
            <a:ext cx="540000" cy="28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r">
              <a:defRPr sz="1800">
                <a:solidFill>
                  <a:schemeClr val="accent1"/>
                </a:solidFill>
              </a:defRPr>
            </a:lvl1pPr>
          </a:lstStyle>
          <a:p>
            <a:fld id="{856227C0-AD57-4F9B-BAE3-EEFB0D0EE42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8" y="490538"/>
            <a:ext cx="1371600" cy="4944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381" y="1519079"/>
            <a:ext cx="119513" cy="14029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063" y="6367463"/>
            <a:ext cx="644400" cy="172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613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5" r:id="rId4"/>
    <p:sldLayoutId id="2147483666" r:id="rId5"/>
    <p:sldLayoutId id="2147483652" r:id="rId6"/>
    <p:sldLayoutId id="2147483664" r:id="rId7"/>
    <p:sldLayoutId id="2147483668" r:id="rId8"/>
    <p:sldLayoutId id="2147483669" r:id="rId9"/>
    <p:sldLayoutId id="2147483651" r:id="rId10"/>
    <p:sldLayoutId id="2147483660" r:id="rId11"/>
    <p:sldLayoutId id="2147483661" r:id="rId12"/>
    <p:sldLayoutId id="2147483662" r:id="rId13"/>
    <p:sldLayoutId id="2147483663" r:id="rId14"/>
    <p:sldLayoutId id="2147483654" r:id="rId15"/>
    <p:sldLayoutId id="2147483655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5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2400"/>
        </a:spcBef>
        <a:spcAft>
          <a:spcPts val="600"/>
        </a:spcAft>
        <a:buFont typeface="Arial" panose="020B0604020202020204" pitchFamily="34" charset="0"/>
        <a:buNone/>
        <a:defRPr sz="18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252000" indent="-252000" algn="l" defTabSz="914400" rtl="0" eaLnBrk="1" latinLnBrk="0" hangingPunct="1">
        <a:lnSpc>
          <a:spcPct val="100000"/>
        </a:lnSpc>
        <a:spcBef>
          <a:spcPts val="600"/>
        </a:spcBef>
        <a:buClr>
          <a:schemeClr val="accent2"/>
        </a:buClr>
        <a:buSzPct val="70000"/>
        <a:buFont typeface="Wingdings 3" panose="05040102010807070707" pitchFamily="18" charset="2"/>
        <a:buChar char="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914400" rtl="0" eaLnBrk="1" latinLnBrk="0" hangingPunct="1">
        <a:lnSpc>
          <a:spcPct val="100000"/>
        </a:lnSpc>
        <a:spcBef>
          <a:spcPts val="2400"/>
        </a:spcBef>
        <a:spcAft>
          <a:spcPts val="450"/>
        </a:spcAft>
        <a:buClr>
          <a:schemeClr val="accent2"/>
        </a:buClr>
        <a:buSzPct val="80000"/>
        <a:buFont typeface="Arial" panose="020B0604020202020204" pitchFamily="34" charset="0"/>
        <a:buNone/>
        <a:defRPr sz="1400" b="1" kern="1200">
          <a:solidFill>
            <a:schemeClr val="accent2"/>
          </a:solidFill>
          <a:latin typeface="+mn-lt"/>
          <a:ea typeface="+mn-ea"/>
          <a:cs typeface="+mn-cs"/>
        </a:defRPr>
      </a:lvl4pPr>
      <a:lvl5pPr marL="0" indent="0" algn="l" defTabSz="914400" rtl="0" eaLnBrk="1" latinLnBrk="0" hangingPunct="1">
        <a:lnSpc>
          <a:spcPct val="100000"/>
        </a:lnSpc>
        <a:spcBef>
          <a:spcPts val="450"/>
        </a:spcBef>
        <a:spcAft>
          <a:spcPts val="450"/>
        </a:spcAft>
        <a:buClr>
          <a:schemeClr val="accent2"/>
        </a:buClr>
        <a:buSzPct val="80000"/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2000" indent="-252000" algn="l" defTabSz="914400" rtl="0" eaLnBrk="1" latinLnBrk="0" hangingPunct="1">
        <a:lnSpc>
          <a:spcPct val="100000"/>
        </a:lnSpc>
        <a:spcBef>
          <a:spcPts val="450"/>
        </a:spcBef>
        <a:buClr>
          <a:schemeClr val="accent2"/>
        </a:buClr>
        <a:buSzPct val="70000"/>
        <a:buFont typeface="Wingdings 3" panose="05040102010807070707" pitchFamily="18" charset="2"/>
        <a:buChar char="u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09" userDrawn="1">
          <p15:clr>
            <a:srgbClr val="F26B43"/>
          </p15:clr>
        </p15:guide>
        <p15:guide id="4" pos="7371" userDrawn="1">
          <p15:clr>
            <a:srgbClr val="F26B43"/>
          </p15:clr>
        </p15:guide>
        <p15:guide id="5" orient="horz" pos="309" userDrawn="1">
          <p15:clr>
            <a:srgbClr val="F26B43"/>
          </p15:clr>
        </p15:guide>
        <p15:guide id="6" orient="horz" pos="4011" userDrawn="1">
          <p15:clr>
            <a:srgbClr val="F26B43"/>
          </p15:clr>
        </p15:guide>
        <p15:guide id="7" orient="horz" pos="1508" userDrawn="1">
          <p15:clr>
            <a:srgbClr val="F26B43"/>
          </p15:clr>
        </p15:guide>
        <p15:guide id="8" orient="horz" pos="3702" userDrawn="1">
          <p15:clr>
            <a:srgbClr val="F26B43"/>
          </p15:clr>
        </p15:guide>
        <p15:guide id="9" orient="horz" pos="154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lo.org/global/topics/disability-and-work/WCMS_746909/lang--en/index.htm" TargetMode="External"/><Relationship Id="rId2" Type="http://schemas.openxmlformats.org/officeDocument/2006/relationships/hyperlink" Target="https://www.ilo.org/global/topics/disability-and-work/WCMS_729457/lang--en/index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businessanddisability.org/" TargetMode="External"/><Relationship Id="rId4" Type="http://schemas.openxmlformats.org/officeDocument/2006/relationships/hyperlink" Target="https://www.ilo.org/global/topics/disability-and-work/WCMS_769852/lang--en/index.htm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538" y="2671482"/>
            <a:ext cx="7200000" cy="2810153"/>
          </a:xfrm>
        </p:spPr>
        <p:txBody>
          <a:bodyPr/>
          <a:lstStyle/>
          <a:p>
            <a:r>
              <a:rPr lang="es-ES" dirty="0" err="1" smtClean="0"/>
              <a:t>Employment</a:t>
            </a:r>
            <a:r>
              <a:rPr lang="es-ES" dirty="0" smtClean="0"/>
              <a:t> of </a:t>
            </a:r>
            <a:r>
              <a:rPr lang="es-ES" dirty="0" err="1" smtClean="0"/>
              <a:t>persons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</a:t>
            </a:r>
            <a:r>
              <a:rPr lang="es-ES" dirty="0" err="1"/>
              <a:t>d</a:t>
            </a:r>
            <a:r>
              <a:rPr lang="es-ES" dirty="0" err="1" smtClean="0"/>
              <a:t>isabilities</a:t>
            </a:r>
            <a:r>
              <a:rPr lang="es-ES" dirty="0" smtClean="0"/>
              <a:t>: </a:t>
            </a:r>
            <a:r>
              <a:rPr lang="es-ES" dirty="0" err="1" smtClean="0"/>
              <a:t>challenges</a:t>
            </a:r>
            <a:r>
              <a:rPr lang="es-ES" dirty="0" smtClean="0"/>
              <a:t> and </a:t>
            </a:r>
            <a:r>
              <a:rPr lang="es-ES" dirty="0" err="1" smtClean="0"/>
              <a:t>opportunities</a:t>
            </a:r>
            <a:r>
              <a:rPr lang="es-ES" dirty="0" smtClean="0"/>
              <a:t> 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90538" y="5943600"/>
            <a:ext cx="2743200" cy="452435"/>
          </a:xfrm>
        </p:spPr>
        <p:txBody>
          <a:bodyPr/>
          <a:lstStyle/>
          <a:p>
            <a:r>
              <a:rPr lang="es-ES" sz="1600" dirty="0" err="1" smtClean="0"/>
              <a:t>Belgrade</a:t>
            </a:r>
            <a:r>
              <a:rPr lang="es-ES" sz="1600" dirty="0" smtClean="0"/>
              <a:t>,  </a:t>
            </a:r>
            <a:r>
              <a:rPr lang="es-ES" sz="1600" dirty="0" err="1" smtClean="0"/>
              <a:t>October</a:t>
            </a:r>
            <a:r>
              <a:rPr lang="es-ES" sz="1600" dirty="0" smtClean="0"/>
              <a:t> 2021</a:t>
            </a:r>
            <a:endParaRPr lang="en-GB" sz="16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101153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548640"/>
            <a:ext cx="9864350" cy="789709"/>
          </a:xfrm>
        </p:spPr>
        <p:txBody>
          <a:bodyPr/>
          <a:lstStyle/>
          <a:p>
            <a:r>
              <a:rPr lang="es-ES" dirty="0" err="1" smtClean="0"/>
              <a:t>Some</a:t>
            </a:r>
            <a:r>
              <a:rPr lang="es-ES" dirty="0" smtClean="0"/>
              <a:t> </a:t>
            </a:r>
            <a:r>
              <a:rPr lang="es-ES" dirty="0" err="1" smtClean="0"/>
              <a:t>initial</a:t>
            </a:r>
            <a:r>
              <a:rPr lang="es-ES" dirty="0" smtClean="0"/>
              <a:t> </a:t>
            </a:r>
            <a:r>
              <a:rPr lang="es-ES" dirty="0" err="1" smtClean="0"/>
              <a:t>reflections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607" y="1454989"/>
            <a:ext cx="11210924" cy="4186203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Statistical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information</a:t>
            </a:r>
            <a:r>
              <a:rPr lang="es-ES" dirty="0" smtClean="0">
                <a:solidFill>
                  <a:schemeClr val="tx1"/>
                </a:solidFill>
              </a:rPr>
              <a:t> shows </a:t>
            </a:r>
            <a:r>
              <a:rPr lang="es-ES" dirty="0" err="1" smtClean="0">
                <a:solidFill>
                  <a:schemeClr val="tx1"/>
                </a:solidFill>
              </a:rPr>
              <a:t>that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persons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disabilities</a:t>
            </a:r>
            <a:r>
              <a:rPr lang="es-ES" dirty="0" smtClean="0">
                <a:solidFill>
                  <a:schemeClr val="tx1"/>
                </a:solidFill>
              </a:rPr>
              <a:t>, and </a:t>
            </a:r>
            <a:r>
              <a:rPr lang="es-ES" dirty="0" err="1" smtClean="0">
                <a:solidFill>
                  <a:schemeClr val="tx1"/>
                </a:solidFill>
              </a:rPr>
              <a:t>women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disabilities</a:t>
            </a:r>
            <a:r>
              <a:rPr lang="es-ES" dirty="0" smtClean="0">
                <a:solidFill>
                  <a:schemeClr val="tx1"/>
                </a:solidFill>
              </a:rPr>
              <a:t> in particular, are </a:t>
            </a:r>
            <a:r>
              <a:rPr lang="es-ES" dirty="0" err="1" smtClean="0">
                <a:solidFill>
                  <a:schemeClr val="tx1"/>
                </a:solidFill>
              </a:rPr>
              <a:t>not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enjoying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their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right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work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 smtClean="0">
                <a:solidFill>
                  <a:schemeClr val="tx1"/>
                </a:solidFill>
              </a:rPr>
              <a:t> on 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equal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basis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others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Work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 smtClean="0">
                <a:solidFill>
                  <a:schemeClr val="tx1"/>
                </a:solidFill>
              </a:rPr>
              <a:t> are </a:t>
            </a:r>
            <a:r>
              <a:rPr lang="es-ES" dirty="0" err="1" smtClean="0">
                <a:solidFill>
                  <a:schemeClr val="tx1"/>
                </a:solidFill>
              </a:rPr>
              <a:t>strongly</a:t>
            </a:r>
            <a:r>
              <a:rPr lang="es-ES" dirty="0" smtClean="0">
                <a:solidFill>
                  <a:schemeClr val="tx1"/>
                </a:solidFill>
              </a:rPr>
              <a:t> inter-</a:t>
            </a:r>
            <a:r>
              <a:rPr lang="es-ES" dirty="0" err="1" smtClean="0">
                <a:solidFill>
                  <a:schemeClr val="tx1"/>
                </a:solidFill>
              </a:rPr>
              <a:t>related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dependent</a:t>
            </a:r>
            <a:r>
              <a:rPr lang="es-ES" dirty="0" smtClean="0">
                <a:solidFill>
                  <a:schemeClr val="tx1"/>
                </a:solidFill>
              </a:rPr>
              <a:t> on </a:t>
            </a:r>
            <a:r>
              <a:rPr lang="es-ES" dirty="0" err="1" smtClean="0">
                <a:solidFill>
                  <a:schemeClr val="tx1"/>
                </a:solidFill>
              </a:rPr>
              <a:t>access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other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rights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like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education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accessibility</a:t>
            </a:r>
            <a:r>
              <a:rPr lang="es-ES" dirty="0" smtClean="0">
                <a:solidFill>
                  <a:schemeClr val="tx1"/>
                </a:solidFill>
              </a:rPr>
              <a:t>, legal </a:t>
            </a:r>
            <a:r>
              <a:rPr lang="es-ES" dirty="0" err="1" smtClean="0">
                <a:solidFill>
                  <a:schemeClr val="tx1"/>
                </a:solidFill>
              </a:rPr>
              <a:t>capacity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awareness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raising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The </a:t>
            </a:r>
            <a:r>
              <a:rPr lang="es-ES" dirty="0" err="1" smtClean="0">
                <a:solidFill>
                  <a:schemeClr val="tx1"/>
                </a:solidFill>
              </a:rPr>
              <a:t>relationship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social </a:t>
            </a:r>
            <a:r>
              <a:rPr lang="es-ES" dirty="0" err="1" smtClean="0">
                <a:solidFill>
                  <a:schemeClr val="tx1"/>
                </a:solidFill>
              </a:rPr>
              <a:t>protection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particularly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relevant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The covid-19 </a:t>
            </a:r>
            <a:r>
              <a:rPr lang="es-ES" dirty="0" err="1" smtClean="0">
                <a:solidFill>
                  <a:schemeClr val="tx1"/>
                </a:solidFill>
              </a:rPr>
              <a:t>pandemic</a:t>
            </a:r>
            <a:r>
              <a:rPr lang="es-ES" dirty="0" smtClean="0">
                <a:solidFill>
                  <a:schemeClr val="tx1"/>
                </a:solidFill>
              </a:rPr>
              <a:t> has </a:t>
            </a:r>
            <a:r>
              <a:rPr lang="es-ES" dirty="0" err="1" smtClean="0">
                <a:solidFill>
                  <a:schemeClr val="tx1"/>
                </a:solidFill>
              </a:rPr>
              <a:t>reminded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us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about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many</a:t>
            </a:r>
            <a:r>
              <a:rPr lang="es-ES" dirty="0" smtClean="0">
                <a:solidFill>
                  <a:schemeClr val="tx1"/>
                </a:solidFill>
              </a:rPr>
              <a:t> of the </a:t>
            </a:r>
            <a:r>
              <a:rPr lang="es-ES" dirty="0" err="1" smtClean="0">
                <a:solidFill>
                  <a:schemeClr val="tx1"/>
                </a:solidFill>
              </a:rPr>
              <a:t>shortcomings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also</a:t>
            </a:r>
            <a:r>
              <a:rPr lang="es-ES" dirty="0" smtClean="0">
                <a:solidFill>
                  <a:schemeClr val="tx1"/>
                </a:solidFill>
              </a:rPr>
              <a:t> in </a:t>
            </a:r>
            <a:r>
              <a:rPr lang="es-ES" dirty="0" err="1" smtClean="0">
                <a:solidFill>
                  <a:schemeClr val="tx1"/>
                </a:solidFill>
              </a:rPr>
              <a:t>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policies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structures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The socio-</a:t>
            </a:r>
            <a:r>
              <a:rPr lang="es-ES" dirty="0" err="1" smtClean="0">
                <a:solidFill>
                  <a:schemeClr val="tx1"/>
                </a:solidFill>
              </a:rPr>
              <a:t>economic</a:t>
            </a:r>
            <a:r>
              <a:rPr lang="es-ES" dirty="0" smtClean="0">
                <a:solidFill>
                  <a:schemeClr val="tx1"/>
                </a:solidFill>
              </a:rPr>
              <a:t> response to the </a:t>
            </a:r>
            <a:r>
              <a:rPr lang="es-ES" dirty="0" err="1" smtClean="0">
                <a:solidFill>
                  <a:schemeClr val="tx1"/>
                </a:solidFill>
              </a:rPr>
              <a:t>pandemic</a:t>
            </a:r>
            <a:r>
              <a:rPr lang="es-ES" dirty="0" smtClean="0">
                <a:solidFill>
                  <a:schemeClr val="tx1"/>
                </a:solidFill>
              </a:rPr>
              <a:t> has </a:t>
            </a:r>
            <a:r>
              <a:rPr lang="es-ES" dirty="0" err="1" smtClean="0">
                <a:solidFill>
                  <a:schemeClr val="tx1"/>
                </a:solidFill>
              </a:rPr>
              <a:t>not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been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sufficiently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disability</a:t>
            </a:r>
            <a:r>
              <a:rPr lang="es-ES" dirty="0" smtClean="0">
                <a:solidFill>
                  <a:schemeClr val="tx1"/>
                </a:solidFill>
              </a:rPr>
              <a:t>-inclusive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037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4400" y="589397"/>
            <a:ext cx="9148663" cy="720000"/>
          </a:xfrm>
        </p:spPr>
        <p:txBody>
          <a:bodyPr/>
          <a:lstStyle/>
          <a:p>
            <a:r>
              <a:rPr lang="es-ES" dirty="0" err="1" smtClean="0"/>
              <a:t>Some</a:t>
            </a:r>
            <a:r>
              <a:rPr lang="es-ES" dirty="0" smtClean="0"/>
              <a:t> of the </a:t>
            </a:r>
            <a:r>
              <a:rPr lang="es-ES" dirty="0" err="1" smtClean="0"/>
              <a:t>key</a:t>
            </a:r>
            <a:r>
              <a:rPr lang="es-ES" dirty="0" smtClean="0"/>
              <a:t> </a:t>
            </a:r>
            <a:r>
              <a:rPr lang="es-ES" dirty="0" err="1" smtClean="0"/>
              <a:t>issues</a:t>
            </a:r>
            <a:r>
              <a:rPr lang="es-ES" dirty="0"/>
              <a:t> </a:t>
            </a:r>
            <a:r>
              <a:rPr lang="es-ES" dirty="0" err="1" smtClean="0"/>
              <a:t>that</a:t>
            </a:r>
            <a:r>
              <a:rPr lang="es-ES" dirty="0" smtClean="0"/>
              <a:t> are </a:t>
            </a:r>
            <a:r>
              <a:rPr lang="es-ES" dirty="0" err="1" smtClean="0"/>
              <a:t>being</a:t>
            </a:r>
            <a:r>
              <a:rPr lang="es-ES" dirty="0" smtClean="0"/>
              <a:t> </a:t>
            </a:r>
            <a:r>
              <a:rPr lang="es-ES" dirty="0" err="1" smtClean="0"/>
              <a:t>discussed</a:t>
            </a:r>
            <a:r>
              <a:rPr lang="es-ES" dirty="0" smtClean="0"/>
              <a:t> in the </a:t>
            </a:r>
            <a:r>
              <a:rPr lang="es-ES" dirty="0" err="1" smtClean="0"/>
              <a:t>context</a:t>
            </a:r>
            <a:r>
              <a:rPr lang="es-ES" dirty="0" smtClean="0"/>
              <a:t> of General </a:t>
            </a:r>
            <a:r>
              <a:rPr lang="es-ES" dirty="0" err="1" smtClean="0"/>
              <a:t>Comment</a:t>
            </a:r>
            <a:r>
              <a:rPr lang="es-ES" dirty="0" smtClean="0"/>
              <a:t> on </a:t>
            </a:r>
            <a:r>
              <a:rPr lang="es-ES" dirty="0" err="1" smtClean="0"/>
              <a:t>article</a:t>
            </a:r>
            <a:r>
              <a:rPr lang="es-ES" dirty="0" smtClean="0"/>
              <a:t> 27 of the CRPD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076" y="1662545"/>
            <a:ext cx="11210924" cy="406356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Inclusive </a:t>
            </a:r>
            <a:r>
              <a:rPr lang="es-ES" dirty="0" err="1" smtClean="0">
                <a:solidFill>
                  <a:schemeClr val="tx1"/>
                </a:solidFill>
              </a:rPr>
              <a:t>labour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market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decent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work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Protection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from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discrimination</a:t>
            </a:r>
            <a:r>
              <a:rPr lang="es-ES" dirty="0" smtClean="0">
                <a:solidFill>
                  <a:schemeClr val="tx1"/>
                </a:solidFill>
              </a:rPr>
              <a:t> on the </a:t>
            </a:r>
            <a:r>
              <a:rPr lang="es-ES" dirty="0" err="1" smtClean="0">
                <a:solidFill>
                  <a:schemeClr val="tx1"/>
                </a:solidFill>
              </a:rPr>
              <a:t>ground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disability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Reasonable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accommodation</a:t>
            </a:r>
            <a:r>
              <a:rPr lang="es-ES" dirty="0" smtClean="0">
                <a:solidFill>
                  <a:schemeClr val="tx1"/>
                </a:solidFill>
              </a:rPr>
              <a:t> in the </a:t>
            </a:r>
            <a:r>
              <a:rPr lang="es-ES" dirty="0" err="1" smtClean="0">
                <a:solidFill>
                  <a:schemeClr val="tx1"/>
                </a:solidFill>
              </a:rPr>
              <a:t>workplace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  <a:r>
              <a:rPr lang="es-ES" dirty="0" err="1" smtClean="0">
                <a:solidFill>
                  <a:schemeClr val="tx1"/>
                </a:solidFill>
              </a:rPr>
              <a:t>how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make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effective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Affirmative</a:t>
            </a:r>
            <a:r>
              <a:rPr lang="es-ES" dirty="0" smtClean="0">
                <a:solidFill>
                  <a:schemeClr val="tx1"/>
                </a:solidFill>
              </a:rPr>
              <a:t> action, </a:t>
            </a:r>
            <a:r>
              <a:rPr lang="es-ES" dirty="0" err="1" smtClean="0">
                <a:solidFill>
                  <a:schemeClr val="tx1"/>
                </a:solidFill>
              </a:rPr>
              <a:t>including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quotas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public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procurement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Combining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targeted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interventions</a:t>
            </a:r>
            <a:r>
              <a:rPr lang="es-ES" dirty="0" smtClean="0">
                <a:solidFill>
                  <a:schemeClr val="tx1"/>
                </a:solidFill>
              </a:rPr>
              <a:t> versus </a:t>
            </a:r>
            <a:r>
              <a:rPr lang="es-ES" dirty="0" err="1" smtClean="0">
                <a:solidFill>
                  <a:schemeClr val="tx1"/>
                </a:solidFill>
              </a:rPr>
              <a:t>disability</a:t>
            </a:r>
            <a:r>
              <a:rPr lang="es-ES" dirty="0" smtClean="0">
                <a:solidFill>
                  <a:schemeClr val="tx1"/>
                </a:solidFill>
              </a:rPr>
              <a:t> inclusion in </a:t>
            </a:r>
            <a:r>
              <a:rPr lang="es-ES" dirty="0" err="1" smtClean="0">
                <a:solidFill>
                  <a:schemeClr val="tx1"/>
                </a:solidFill>
              </a:rPr>
              <a:t>mainstream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labour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market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interventions</a:t>
            </a:r>
            <a:r>
              <a:rPr lang="es-ES" dirty="0" smtClean="0">
                <a:solidFill>
                  <a:schemeClr val="tx1"/>
                </a:solidFill>
              </a:rPr>
              <a:t> (</a:t>
            </a:r>
            <a:r>
              <a:rPr lang="es-ES" dirty="0" err="1" smtClean="0">
                <a:solidFill>
                  <a:schemeClr val="tx1"/>
                </a:solidFill>
              </a:rPr>
              <a:t>youth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 smtClean="0">
                <a:solidFill>
                  <a:schemeClr val="tx1"/>
                </a:solidFill>
              </a:rPr>
              <a:t>, rural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>
                <a:solidFill>
                  <a:schemeClr val="tx1"/>
                </a:solidFill>
              </a:rPr>
              <a:t>)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How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ensure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gender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equality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intersectionality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The </a:t>
            </a:r>
            <a:r>
              <a:rPr lang="es-ES" dirty="0" err="1" smtClean="0">
                <a:solidFill>
                  <a:schemeClr val="tx1"/>
                </a:solidFill>
              </a:rPr>
              <a:t>need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disability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disaggregared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labour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force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statistics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466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4400" y="589397"/>
            <a:ext cx="9148663" cy="720000"/>
          </a:xfrm>
        </p:spPr>
        <p:txBody>
          <a:bodyPr/>
          <a:lstStyle/>
          <a:p>
            <a:r>
              <a:rPr lang="es-ES" dirty="0" err="1"/>
              <a:t>Some</a:t>
            </a:r>
            <a:r>
              <a:rPr lang="es-ES" dirty="0"/>
              <a:t> of the </a:t>
            </a:r>
            <a:r>
              <a:rPr lang="es-ES" dirty="0" err="1"/>
              <a:t>key</a:t>
            </a:r>
            <a:r>
              <a:rPr lang="es-ES" dirty="0"/>
              <a:t> </a:t>
            </a:r>
            <a:r>
              <a:rPr lang="es-ES" dirty="0" err="1"/>
              <a:t>issues</a:t>
            </a:r>
            <a:r>
              <a:rPr lang="es-ES" dirty="0"/>
              <a:t> </a:t>
            </a:r>
            <a:r>
              <a:rPr lang="es-ES" dirty="0" err="1"/>
              <a:t>that</a:t>
            </a:r>
            <a:r>
              <a:rPr lang="es-ES" dirty="0"/>
              <a:t> are </a:t>
            </a:r>
            <a:r>
              <a:rPr lang="es-ES" dirty="0" err="1"/>
              <a:t>being</a:t>
            </a:r>
            <a:r>
              <a:rPr lang="es-ES" dirty="0"/>
              <a:t> </a:t>
            </a:r>
            <a:r>
              <a:rPr lang="es-ES" dirty="0" err="1"/>
              <a:t>discussed</a:t>
            </a:r>
            <a:r>
              <a:rPr lang="es-ES" dirty="0"/>
              <a:t> in the </a:t>
            </a:r>
            <a:r>
              <a:rPr lang="es-ES" dirty="0" err="1"/>
              <a:t>context</a:t>
            </a:r>
            <a:r>
              <a:rPr lang="es-ES" dirty="0"/>
              <a:t> of General </a:t>
            </a:r>
            <a:r>
              <a:rPr lang="es-ES" dirty="0" err="1"/>
              <a:t>Comment</a:t>
            </a:r>
            <a:r>
              <a:rPr lang="es-ES" dirty="0"/>
              <a:t> on </a:t>
            </a:r>
            <a:r>
              <a:rPr lang="es-ES" dirty="0" err="1"/>
              <a:t>article</a:t>
            </a:r>
            <a:r>
              <a:rPr lang="es-ES" dirty="0"/>
              <a:t> 27 of the </a:t>
            </a:r>
            <a:r>
              <a:rPr lang="es-ES" dirty="0" smtClean="0"/>
              <a:t>CRPD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076" y="1662545"/>
            <a:ext cx="11210924" cy="406356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s-ES" dirty="0" err="1">
                <a:solidFill>
                  <a:schemeClr val="tx1"/>
                </a:solidFill>
              </a:rPr>
              <a:t>How</a:t>
            </a:r>
            <a:r>
              <a:rPr lang="es-ES" dirty="0">
                <a:solidFill>
                  <a:schemeClr val="tx1"/>
                </a:solidFill>
              </a:rPr>
              <a:t> to </a:t>
            </a:r>
            <a:r>
              <a:rPr lang="es-ES" dirty="0" err="1">
                <a:solidFill>
                  <a:schemeClr val="tx1"/>
                </a:solidFill>
              </a:rPr>
              <a:t>design</a:t>
            </a:r>
            <a:r>
              <a:rPr lang="es-ES" dirty="0">
                <a:solidFill>
                  <a:schemeClr val="tx1"/>
                </a:solidFill>
              </a:rPr>
              <a:t> social </a:t>
            </a:r>
            <a:r>
              <a:rPr lang="es-ES" dirty="0" err="1">
                <a:solidFill>
                  <a:schemeClr val="tx1"/>
                </a:solidFill>
              </a:rPr>
              <a:t>protection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benefits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that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promote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employment</a:t>
            </a:r>
            <a:endParaRPr lang="es-ES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How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promote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decent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work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persons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disabilities</a:t>
            </a:r>
            <a:r>
              <a:rPr lang="es-ES" dirty="0" smtClean="0">
                <a:solidFill>
                  <a:schemeClr val="tx1"/>
                </a:solidFill>
              </a:rPr>
              <a:t> in the </a:t>
            </a:r>
            <a:r>
              <a:rPr lang="es-ES" dirty="0" err="1" smtClean="0">
                <a:solidFill>
                  <a:schemeClr val="tx1"/>
                </a:solidFill>
              </a:rPr>
              <a:t>private</a:t>
            </a:r>
            <a:r>
              <a:rPr lang="es-ES" dirty="0" smtClean="0">
                <a:solidFill>
                  <a:schemeClr val="tx1"/>
                </a:solidFill>
              </a:rPr>
              <a:t> sector, </a:t>
            </a:r>
            <a:r>
              <a:rPr lang="es-ES" dirty="0" err="1" smtClean="0">
                <a:solidFill>
                  <a:schemeClr val="tx1"/>
                </a:solidFill>
              </a:rPr>
              <a:t>especially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also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among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SMEs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Particular </a:t>
            </a:r>
            <a:r>
              <a:rPr lang="es-ES" dirty="0" err="1" smtClean="0">
                <a:solidFill>
                  <a:schemeClr val="tx1"/>
                </a:solidFill>
              </a:rPr>
              <a:t>attention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needs</a:t>
            </a:r>
            <a:r>
              <a:rPr lang="es-ES" dirty="0" smtClean="0">
                <a:solidFill>
                  <a:schemeClr val="tx1"/>
                </a:solidFill>
              </a:rPr>
              <a:t> to be </a:t>
            </a:r>
            <a:r>
              <a:rPr lang="es-ES" dirty="0" err="1" smtClean="0">
                <a:solidFill>
                  <a:schemeClr val="tx1"/>
                </a:solidFill>
              </a:rPr>
              <a:t>given</a:t>
            </a:r>
            <a:r>
              <a:rPr lang="es-ES" dirty="0" smtClean="0">
                <a:solidFill>
                  <a:schemeClr val="tx1"/>
                </a:solidFill>
              </a:rPr>
              <a:t> to the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 smtClean="0">
                <a:solidFill>
                  <a:schemeClr val="tx1"/>
                </a:solidFill>
              </a:rPr>
              <a:t> in the </a:t>
            </a:r>
            <a:r>
              <a:rPr lang="es-ES" dirty="0" err="1" smtClean="0">
                <a:solidFill>
                  <a:schemeClr val="tx1"/>
                </a:solidFill>
              </a:rPr>
              <a:t>public</a:t>
            </a:r>
            <a:r>
              <a:rPr lang="es-ES" dirty="0" smtClean="0">
                <a:solidFill>
                  <a:schemeClr val="tx1"/>
                </a:solidFill>
              </a:rPr>
              <a:t> sector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The role of the social and </a:t>
            </a:r>
            <a:r>
              <a:rPr lang="es-ES" dirty="0" err="1" smtClean="0">
                <a:solidFill>
                  <a:schemeClr val="tx1"/>
                </a:solidFill>
              </a:rPr>
              <a:t>solidarity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economy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Sheltered</a:t>
            </a:r>
            <a:r>
              <a:rPr lang="es-ES" dirty="0" smtClean="0">
                <a:solidFill>
                  <a:schemeClr val="tx1"/>
                </a:solidFill>
              </a:rPr>
              <a:t>/</a:t>
            </a:r>
            <a:r>
              <a:rPr lang="es-ES" dirty="0" err="1" smtClean="0">
                <a:solidFill>
                  <a:schemeClr val="tx1"/>
                </a:solidFill>
              </a:rPr>
              <a:t>segregated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employment</a:t>
            </a:r>
            <a:r>
              <a:rPr lang="es-ES" dirty="0" smtClean="0">
                <a:solidFill>
                  <a:schemeClr val="tx1"/>
                </a:solidFill>
              </a:rPr>
              <a:t>: a </a:t>
            </a:r>
            <a:r>
              <a:rPr lang="es-ES" dirty="0" err="1" smtClean="0">
                <a:solidFill>
                  <a:schemeClr val="tx1"/>
                </a:solidFill>
              </a:rPr>
              <a:t>diverse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reality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>
                <a:solidFill>
                  <a:schemeClr val="tx1"/>
                </a:solidFill>
              </a:rPr>
              <a:t>What</a:t>
            </a:r>
            <a:r>
              <a:rPr lang="es-ES" dirty="0">
                <a:solidFill>
                  <a:schemeClr val="tx1"/>
                </a:solidFill>
              </a:rPr>
              <a:t> can </a:t>
            </a:r>
            <a:r>
              <a:rPr lang="es-ES" dirty="0" err="1">
                <a:solidFill>
                  <a:schemeClr val="tx1"/>
                </a:solidFill>
              </a:rPr>
              <a:t>States</a:t>
            </a:r>
            <a:r>
              <a:rPr lang="es-ES" dirty="0">
                <a:solidFill>
                  <a:schemeClr val="tx1"/>
                </a:solidFill>
              </a:rPr>
              <a:t> do to </a:t>
            </a:r>
            <a:r>
              <a:rPr lang="es-ES" dirty="0" err="1">
                <a:solidFill>
                  <a:schemeClr val="tx1"/>
                </a:solidFill>
              </a:rPr>
              <a:t>promote</a:t>
            </a:r>
            <a:r>
              <a:rPr lang="es-ES" dirty="0">
                <a:solidFill>
                  <a:schemeClr val="tx1"/>
                </a:solidFill>
              </a:rPr>
              <a:t> more </a:t>
            </a:r>
            <a:r>
              <a:rPr lang="es-ES" dirty="0" err="1">
                <a:solidFill>
                  <a:schemeClr val="tx1"/>
                </a:solidFill>
              </a:rPr>
              <a:t>attention</a:t>
            </a:r>
            <a:r>
              <a:rPr lang="es-ES" dirty="0">
                <a:solidFill>
                  <a:schemeClr val="tx1"/>
                </a:solidFill>
              </a:rPr>
              <a:t> to the </a:t>
            </a:r>
            <a:r>
              <a:rPr lang="es-ES" dirty="0" err="1">
                <a:solidFill>
                  <a:schemeClr val="tx1"/>
                </a:solidFill>
              </a:rPr>
              <a:t>employment</a:t>
            </a:r>
            <a:r>
              <a:rPr lang="es-ES" dirty="0">
                <a:solidFill>
                  <a:schemeClr val="tx1"/>
                </a:solidFill>
              </a:rPr>
              <a:t> of </a:t>
            </a:r>
            <a:r>
              <a:rPr lang="es-ES" dirty="0" err="1">
                <a:solidFill>
                  <a:schemeClr val="tx1"/>
                </a:solidFill>
              </a:rPr>
              <a:t>persons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with</a:t>
            </a:r>
            <a:r>
              <a:rPr lang="es-ES" dirty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disabilities</a:t>
            </a:r>
            <a:r>
              <a:rPr lang="es-ES" dirty="0">
                <a:solidFill>
                  <a:schemeClr val="tx1"/>
                </a:solidFill>
              </a:rPr>
              <a:t> in social dialogue </a:t>
            </a:r>
            <a:r>
              <a:rPr lang="es-ES" dirty="0" err="1">
                <a:solidFill>
                  <a:schemeClr val="tx1"/>
                </a:solidFill>
              </a:rPr>
              <a:t>processes</a:t>
            </a:r>
            <a:endParaRPr lang="es-ES" dirty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0858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4400" y="432000"/>
            <a:ext cx="9148663" cy="877397"/>
          </a:xfrm>
        </p:spPr>
        <p:txBody>
          <a:bodyPr/>
          <a:lstStyle/>
          <a:p>
            <a:r>
              <a:rPr lang="es-ES" dirty="0" smtClean="0"/>
              <a:t>Private sector </a:t>
            </a:r>
            <a:r>
              <a:rPr lang="es-ES" dirty="0" err="1" smtClean="0"/>
              <a:t>employment</a:t>
            </a:r>
            <a:r>
              <a:rPr lang="es-ES" dirty="0" smtClean="0"/>
              <a:t> of </a:t>
            </a:r>
            <a:r>
              <a:rPr lang="es-ES" dirty="0" err="1" smtClean="0"/>
              <a:t>persons</a:t>
            </a:r>
            <a:r>
              <a:rPr lang="es-ES" dirty="0" smtClean="0"/>
              <a:t> </a:t>
            </a:r>
            <a:r>
              <a:rPr lang="es-ES" dirty="0" err="1" smtClean="0"/>
              <a:t>with</a:t>
            </a:r>
            <a:r>
              <a:rPr lang="es-ES" dirty="0" smtClean="0"/>
              <a:t> Disabilities: the </a:t>
            </a:r>
            <a:r>
              <a:rPr lang="es-ES" dirty="0" err="1" smtClean="0"/>
              <a:t>example</a:t>
            </a:r>
            <a:r>
              <a:rPr lang="es-ES" dirty="0" smtClean="0"/>
              <a:t> of the ILO Global Business and Disability Network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076" y="1662545"/>
            <a:ext cx="10915089" cy="406356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Increased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level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interest</a:t>
            </a:r>
            <a:r>
              <a:rPr lang="es-ES" dirty="0" smtClean="0">
                <a:solidFill>
                  <a:schemeClr val="tx1"/>
                </a:solidFill>
              </a:rPr>
              <a:t> in the </a:t>
            </a:r>
            <a:r>
              <a:rPr lang="es-ES" dirty="0" err="1" smtClean="0">
                <a:solidFill>
                  <a:schemeClr val="tx1"/>
                </a:solidFill>
              </a:rPr>
              <a:t>private</a:t>
            </a:r>
            <a:r>
              <a:rPr lang="es-ES" dirty="0" smtClean="0">
                <a:solidFill>
                  <a:schemeClr val="tx1"/>
                </a:solidFill>
              </a:rPr>
              <a:t> sector</a:t>
            </a: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Narrative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based</a:t>
            </a:r>
            <a:r>
              <a:rPr lang="es-ES" dirty="0" smtClean="0">
                <a:solidFill>
                  <a:schemeClr val="tx1"/>
                </a:solidFill>
              </a:rPr>
              <a:t> on the </a:t>
            </a:r>
            <a:r>
              <a:rPr lang="es-ES" dirty="0" err="1" smtClean="0">
                <a:solidFill>
                  <a:schemeClr val="tx1"/>
                </a:solidFill>
              </a:rPr>
              <a:t>benefits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diversity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talent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acquisition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Moving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from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why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how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Digital </a:t>
            </a:r>
            <a:r>
              <a:rPr lang="es-ES" dirty="0" err="1" smtClean="0">
                <a:solidFill>
                  <a:schemeClr val="tx1"/>
                </a:solidFill>
              </a:rPr>
              <a:t>accessibility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reasonable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accommodation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policies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neurodiversity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employee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resource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groups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Disability inclusion as </a:t>
            </a:r>
            <a:r>
              <a:rPr lang="es-ES" dirty="0" err="1" smtClean="0">
                <a:solidFill>
                  <a:schemeClr val="tx1"/>
                </a:solidFill>
              </a:rPr>
              <a:t>part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sustainability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reporting</a:t>
            </a:r>
            <a:r>
              <a:rPr lang="es-ES" dirty="0" smtClean="0">
                <a:solidFill>
                  <a:schemeClr val="tx1"/>
                </a:solidFill>
              </a:rPr>
              <a:t>/Business and human Rights</a:t>
            </a: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Reaffirmed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commitment</a:t>
            </a:r>
            <a:r>
              <a:rPr lang="es-ES" dirty="0" smtClean="0">
                <a:solidFill>
                  <a:schemeClr val="tx1"/>
                </a:solidFill>
              </a:rPr>
              <a:t> to </a:t>
            </a:r>
            <a:r>
              <a:rPr lang="es-ES" dirty="0" err="1" smtClean="0">
                <a:solidFill>
                  <a:schemeClr val="tx1"/>
                </a:solidFill>
              </a:rPr>
              <a:t>disability</a:t>
            </a:r>
            <a:r>
              <a:rPr lang="es-ES" dirty="0" smtClean="0">
                <a:solidFill>
                  <a:schemeClr val="tx1"/>
                </a:solidFill>
              </a:rPr>
              <a:t> inclusion </a:t>
            </a:r>
            <a:r>
              <a:rPr lang="es-ES" dirty="0" err="1" smtClean="0">
                <a:solidFill>
                  <a:schemeClr val="tx1"/>
                </a:solidFill>
              </a:rPr>
              <a:t>during</a:t>
            </a:r>
            <a:r>
              <a:rPr lang="es-ES" dirty="0" smtClean="0">
                <a:solidFill>
                  <a:schemeClr val="tx1"/>
                </a:solidFill>
              </a:rPr>
              <a:t> the </a:t>
            </a:r>
            <a:r>
              <a:rPr lang="es-ES" dirty="0" err="1" smtClean="0">
                <a:solidFill>
                  <a:schemeClr val="tx1"/>
                </a:solidFill>
              </a:rPr>
              <a:t>pandemic</a:t>
            </a:r>
            <a:endParaRPr lang="es-ES" dirty="0">
              <a:solidFill>
                <a:schemeClr val="tx1"/>
              </a:solidFill>
            </a:endParaRPr>
          </a:p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044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4400" y="589397"/>
            <a:ext cx="9148663" cy="720000"/>
          </a:xfrm>
        </p:spPr>
        <p:txBody>
          <a:bodyPr/>
          <a:lstStyle/>
          <a:p>
            <a:r>
              <a:rPr lang="es-ES" dirty="0" err="1" smtClean="0"/>
              <a:t>Towards</a:t>
            </a:r>
            <a:r>
              <a:rPr lang="es-ES" dirty="0" smtClean="0"/>
              <a:t> a more inclusive </a:t>
            </a:r>
            <a:r>
              <a:rPr lang="es-ES" dirty="0" err="1" smtClean="0"/>
              <a:t>Future</a:t>
            </a:r>
            <a:r>
              <a:rPr lang="es-ES" dirty="0" smtClean="0"/>
              <a:t> of </a:t>
            </a:r>
            <a:r>
              <a:rPr lang="es-ES" dirty="0" err="1" smtClean="0"/>
              <a:t>Work</a:t>
            </a:r>
            <a:r>
              <a:rPr lang="es-ES" dirty="0" smtClean="0"/>
              <a:t>/ </a:t>
            </a:r>
            <a:r>
              <a:rPr lang="es-ES" dirty="0" err="1" smtClean="0"/>
              <a:t>building</a:t>
            </a:r>
            <a:r>
              <a:rPr lang="es-ES" dirty="0" smtClean="0"/>
              <a:t> back </a:t>
            </a:r>
            <a:r>
              <a:rPr lang="es-ES" dirty="0" err="1" smtClean="0"/>
              <a:t>better</a:t>
            </a:r>
            <a:r>
              <a:rPr lang="es-ES" dirty="0" smtClean="0"/>
              <a:t> </a:t>
            </a:r>
            <a:r>
              <a:rPr lang="es-ES" dirty="0" err="1" smtClean="0"/>
              <a:t>after</a:t>
            </a:r>
            <a:r>
              <a:rPr lang="es-ES" dirty="0" smtClean="0"/>
              <a:t> the </a:t>
            </a:r>
            <a:r>
              <a:rPr lang="es-ES" dirty="0" err="1" smtClean="0"/>
              <a:t>pandemic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076" y="1662545"/>
            <a:ext cx="11210924" cy="406356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What</a:t>
            </a:r>
            <a:r>
              <a:rPr lang="es-ES" dirty="0" smtClean="0">
                <a:solidFill>
                  <a:schemeClr val="tx1"/>
                </a:solidFill>
              </a:rPr>
              <a:t> are the </a:t>
            </a:r>
            <a:r>
              <a:rPr lang="es-ES" dirty="0" err="1" smtClean="0">
                <a:solidFill>
                  <a:schemeClr val="tx1"/>
                </a:solidFill>
              </a:rPr>
              <a:t>challenges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opportunities</a:t>
            </a:r>
            <a:r>
              <a:rPr lang="es-ES" dirty="0" smtClean="0">
                <a:solidFill>
                  <a:schemeClr val="tx1"/>
                </a:solidFill>
              </a:rPr>
              <a:t>: the </a:t>
            </a:r>
            <a:r>
              <a:rPr lang="es-ES" dirty="0" err="1" smtClean="0">
                <a:solidFill>
                  <a:schemeClr val="tx1"/>
                </a:solidFill>
              </a:rPr>
              <a:t>example</a:t>
            </a:r>
            <a:r>
              <a:rPr lang="es-ES" dirty="0" smtClean="0">
                <a:solidFill>
                  <a:schemeClr val="tx1"/>
                </a:solidFill>
              </a:rPr>
              <a:t> of AI</a:t>
            </a: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The </a:t>
            </a:r>
            <a:r>
              <a:rPr lang="es-ES" dirty="0" err="1" smtClean="0">
                <a:solidFill>
                  <a:schemeClr val="tx1"/>
                </a:solidFill>
              </a:rPr>
              <a:t>need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permanent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reskilling</a:t>
            </a:r>
            <a:r>
              <a:rPr lang="es-ES" dirty="0" smtClean="0">
                <a:solidFill>
                  <a:schemeClr val="tx1"/>
                </a:solidFill>
              </a:rPr>
              <a:t> and </a:t>
            </a:r>
            <a:r>
              <a:rPr lang="es-ES" dirty="0" err="1" smtClean="0">
                <a:solidFill>
                  <a:schemeClr val="tx1"/>
                </a:solidFill>
              </a:rPr>
              <a:t>life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long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learning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New </a:t>
            </a:r>
            <a:r>
              <a:rPr lang="es-ES" dirty="0" err="1" smtClean="0">
                <a:solidFill>
                  <a:schemeClr val="tx1"/>
                </a:solidFill>
              </a:rPr>
              <a:t>ways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working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  <a:r>
              <a:rPr lang="es-ES" dirty="0" err="1" smtClean="0">
                <a:solidFill>
                  <a:schemeClr val="tx1"/>
                </a:solidFill>
              </a:rPr>
              <a:t>platform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economy</a:t>
            </a:r>
            <a:r>
              <a:rPr lang="es-ES" dirty="0" smtClean="0">
                <a:solidFill>
                  <a:schemeClr val="tx1"/>
                </a:solidFill>
              </a:rPr>
              <a:t>, </a:t>
            </a:r>
            <a:r>
              <a:rPr lang="es-ES" dirty="0" err="1" smtClean="0">
                <a:solidFill>
                  <a:schemeClr val="tx1"/>
                </a:solidFill>
              </a:rPr>
              <a:t>telework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Digital </a:t>
            </a:r>
            <a:r>
              <a:rPr lang="es-ES" dirty="0" err="1" smtClean="0">
                <a:solidFill>
                  <a:schemeClr val="tx1"/>
                </a:solidFill>
              </a:rPr>
              <a:t>skills</a:t>
            </a:r>
            <a:r>
              <a:rPr lang="es-ES" dirty="0" smtClean="0">
                <a:solidFill>
                  <a:schemeClr val="tx1"/>
                </a:solidFill>
              </a:rPr>
              <a:t> and digital </a:t>
            </a:r>
            <a:r>
              <a:rPr lang="es-ES" dirty="0" err="1" smtClean="0">
                <a:solidFill>
                  <a:schemeClr val="tx1"/>
                </a:solidFill>
              </a:rPr>
              <a:t>jobs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Green </a:t>
            </a:r>
            <a:r>
              <a:rPr lang="es-ES" dirty="0" err="1" smtClean="0">
                <a:solidFill>
                  <a:schemeClr val="tx1"/>
                </a:solidFill>
              </a:rPr>
              <a:t>jobs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341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4400" y="589397"/>
            <a:ext cx="9148663" cy="720000"/>
          </a:xfrm>
        </p:spPr>
        <p:txBody>
          <a:bodyPr/>
          <a:lstStyle/>
          <a:p>
            <a:r>
              <a:rPr lang="es-ES" dirty="0" err="1" smtClean="0"/>
              <a:t>Some</a:t>
            </a:r>
            <a:r>
              <a:rPr lang="es-ES" dirty="0" smtClean="0"/>
              <a:t> ILO </a:t>
            </a:r>
            <a:r>
              <a:rPr lang="es-ES" dirty="0" err="1" smtClean="0"/>
              <a:t>resources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076" y="1662545"/>
            <a:ext cx="11210924" cy="4063564"/>
          </a:xfrm>
        </p:spPr>
        <p:txBody>
          <a:bodyPr/>
          <a:lstStyle/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Joint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publication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between</a:t>
            </a:r>
            <a:r>
              <a:rPr lang="es-ES" dirty="0" smtClean="0">
                <a:solidFill>
                  <a:schemeClr val="tx1"/>
                </a:solidFill>
              </a:rPr>
              <a:t> ILO GBDN and </a:t>
            </a:r>
            <a:r>
              <a:rPr lang="es-ES" dirty="0" err="1" smtClean="0">
                <a:solidFill>
                  <a:schemeClr val="tx1"/>
                </a:solidFill>
              </a:rPr>
              <a:t>Fundacion</a:t>
            </a:r>
            <a:r>
              <a:rPr lang="es-ES" dirty="0" smtClean="0">
                <a:solidFill>
                  <a:schemeClr val="tx1"/>
                </a:solidFill>
              </a:rPr>
              <a:t> ONCE: “</a:t>
            </a:r>
            <a:r>
              <a:rPr lang="es-ES" dirty="0" err="1" smtClean="0">
                <a:solidFill>
                  <a:schemeClr val="tx1"/>
                </a:solidFill>
              </a:rPr>
              <a:t>Making</a:t>
            </a:r>
            <a:r>
              <a:rPr lang="es-ES" dirty="0" smtClean="0">
                <a:solidFill>
                  <a:schemeClr val="tx1"/>
                </a:solidFill>
              </a:rPr>
              <a:t> the </a:t>
            </a:r>
            <a:r>
              <a:rPr lang="es-ES" dirty="0" err="1" smtClean="0">
                <a:solidFill>
                  <a:schemeClr val="tx1"/>
                </a:solidFill>
              </a:rPr>
              <a:t>Future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Work</a:t>
            </a:r>
            <a:r>
              <a:rPr lang="es-ES" dirty="0" smtClean="0">
                <a:solidFill>
                  <a:schemeClr val="tx1"/>
                </a:solidFill>
              </a:rPr>
              <a:t> inclusive of </a:t>
            </a:r>
            <a:r>
              <a:rPr lang="es-ES" dirty="0" err="1" smtClean="0">
                <a:solidFill>
                  <a:schemeClr val="tx1"/>
                </a:solidFill>
              </a:rPr>
              <a:t>persons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w</a:t>
            </a:r>
            <a:r>
              <a:rPr lang="es-ES" dirty="0" err="1" smtClean="0">
                <a:solidFill>
                  <a:schemeClr val="tx1"/>
                </a:solidFill>
              </a:rPr>
              <a:t>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>
                <a:solidFill>
                  <a:schemeClr val="tx1"/>
                </a:solidFill>
              </a:rPr>
              <a:t>Disabilities” </a:t>
            </a:r>
            <a:r>
              <a:rPr lang="es-ES" dirty="0">
                <a:solidFill>
                  <a:schemeClr val="tx1"/>
                </a:solidFill>
                <a:hlinkClick r:id="rId2"/>
              </a:rPr>
              <a:t>https://www.ilo.org/global/topics/disability-and-work/WCMS_729457/lang--</a:t>
            </a:r>
            <a:r>
              <a:rPr lang="es-ES" dirty="0" smtClean="0">
                <a:solidFill>
                  <a:schemeClr val="tx1"/>
                </a:solidFill>
                <a:hlinkClick r:id="rId2"/>
              </a:rPr>
              <a:t>en/index.htm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solidFill>
                  <a:schemeClr val="tx1"/>
                </a:solidFill>
              </a:rPr>
              <a:t>“</a:t>
            </a:r>
            <a:r>
              <a:rPr lang="es-ES" dirty="0" err="1" smtClean="0">
                <a:solidFill>
                  <a:schemeClr val="tx1"/>
                </a:solidFill>
              </a:rPr>
              <a:t>Covid</a:t>
            </a:r>
            <a:r>
              <a:rPr lang="es-ES" dirty="0" smtClean="0">
                <a:solidFill>
                  <a:schemeClr val="tx1"/>
                </a:solidFill>
              </a:rPr>
              <a:t> 19 and the </a:t>
            </a:r>
            <a:r>
              <a:rPr lang="es-ES" dirty="0" err="1" smtClean="0">
                <a:solidFill>
                  <a:schemeClr val="tx1"/>
                </a:solidFill>
              </a:rPr>
              <a:t>world</a:t>
            </a:r>
            <a:r>
              <a:rPr lang="es-ES" dirty="0" smtClean="0">
                <a:solidFill>
                  <a:schemeClr val="tx1"/>
                </a:solidFill>
              </a:rPr>
              <a:t> of </a:t>
            </a:r>
            <a:r>
              <a:rPr lang="es-ES" dirty="0" err="1" smtClean="0">
                <a:solidFill>
                  <a:schemeClr val="tx1"/>
                </a:solidFill>
              </a:rPr>
              <a:t>work</a:t>
            </a:r>
            <a:r>
              <a:rPr lang="es-ES" dirty="0" smtClean="0">
                <a:solidFill>
                  <a:schemeClr val="tx1"/>
                </a:solidFill>
              </a:rPr>
              <a:t>: </a:t>
            </a:r>
            <a:r>
              <a:rPr lang="es-ES" dirty="0" err="1" smtClean="0">
                <a:solidFill>
                  <a:schemeClr val="tx1"/>
                </a:solidFill>
              </a:rPr>
              <a:t>Ensuring</a:t>
            </a:r>
            <a:r>
              <a:rPr lang="es-ES" dirty="0" smtClean="0">
                <a:solidFill>
                  <a:schemeClr val="tx1"/>
                </a:solidFill>
              </a:rPr>
              <a:t> the inclusion of </a:t>
            </a:r>
            <a:r>
              <a:rPr lang="es-ES" dirty="0" err="1" smtClean="0">
                <a:solidFill>
                  <a:schemeClr val="tx1"/>
                </a:solidFill>
              </a:rPr>
              <a:t>persons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with</a:t>
            </a:r>
            <a:r>
              <a:rPr lang="es-ES" dirty="0" smtClean="0">
                <a:solidFill>
                  <a:schemeClr val="tx1"/>
                </a:solidFill>
              </a:rPr>
              <a:t> Disabilities in </a:t>
            </a:r>
            <a:r>
              <a:rPr lang="es-ES" dirty="0" err="1" smtClean="0">
                <a:solidFill>
                  <a:schemeClr val="tx1"/>
                </a:solidFill>
              </a:rPr>
              <a:t>all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stages</a:t>
            </a:r>
            <a:r>
              <a:rPr lang="es-ES" dirty="0" smtClean="0">
                <a:solidFill>
                  <a:schemeClr val="tx1"/>
                </a:solidFill>
              </a:rPr>
              <a:t> of the response” </a:t>
            </a:r>
            <a:r>
              <a:rPr lang="es-ES" dirty="0" smtClean="0">
                <a:solidFill>
                  <a:schemeClr val="tx1"/>
                </a:solidFill>
                <a:hlinkClick r:id="rId3"/>
              </a:rPr>
              <a:t>https</a:t>
            </a:r>
            <a:r>
              <a:rPr lang="es-ES" dirty="0">
                <a:solidFill>
                  <a:schemeClr val="tx1"/>
                </a:solidFill>
                <a:hlinkClick r:id="rId3"/>
              </a:rPr>
              <a:t>://www.ilo.org/global/topics/disability-and-work/WCMS_746909/lang--</a:t>
            </a:r>
            <a:r>
              <a:rPr lang="es-ES" dirty="0" smtClean="0">
                <a:solidFill>
                  <a:schemeClr val="tx1"/>
                </a:solidFill>
                <a:hlinkClick r:id="rId3"/>
              </a:rPr>
              <a:t>en/index.htm</a:t>
            </a:r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Joint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publication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between</a:t>
            </a:r>
            <a:r>
              <a:rPr lang="es-ES" dirty="0" smtClean="0">
                <a:solidFill>
                  <a:schemeClr val="tx1"/>
                </a:solidFill>
              </a:rPr>
              <a:t> ILO GBDN and </a:t>
            </a:r>
            <a:r>
              <a:rPr lang="es-ES" dirty="0" err="1" smtClean="0">
                <a:solidFill>
                  <a:schemeClr val="tx1"/>
                </a:solidFill>
              </a:rPr>
              <a:t>Fundacion</a:t>
            </a:r>
            <a:r>
              <a:rPr lang="es-ES" dirty="0" smtClean="0">
                <a:solidFill>
                  <a:schemeClr val="tx1"/>
                </a:solidFill>
              </a:rPr>
              <a:t> ONCE: “</a:t>
            </a:r>
            <a:r>
              <a:rPr lang="es-ES" dirty="0" err="1" smtClean="0">
                <a:solidFill>
                  <a:schemeClr val="tx1"/>
                </a:solidFill>
              </a:rPr>
              <a:t>An</a:t>
            </a:r>
            <a:r>
              <a:rPr lang="es-ES" dirty="0" smtClean="0">
                <a:solidFill>
                  <a:schemeClr val="tx1"/>
                </a:solidFill>
              </a:rPr>
              <a:t> inclusive digital </a:t>
            </a:r>
            <a:r>
              <a:rPr lang="es-ES" dirty="0" err="1" smtClean="0">
                <a:solidFill>
                  <a:schemeClr val="tx1"/>
                </a:solidFill>
              </a:rPr>
              <a:t>economy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for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people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>
                <a:solidFill>
                  <a:schemeClr val="tx1"/>
                </a:solidFill>
              </a:rPr>
              <a:t>w</a:t>
            </a:r>
            <a:r>
              <a:rPr lang="es-ES" dirty="0" err="1" smtClean="0">
                <a:solidFill>
                  <a:schemeClr val="tx1"/>
                </a:solidFill>
              </a:rPr>
              <a:t>ith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  <a:r>
              <a:rPr lang="es-ES" dirty="0" err="1" smtClean="0">
                <a:solidFill>
                  <a:schemeClr val="tx1"/>
                </a:solidFill>
              </a:rPr>
              <a:t>disabilities</a:t>
            </a:r>
            <a:r>
              <a:rPr lang="es-ES" dirty="0" smtClean="0">
                <a:solidFill>
                  <a:schemeClr val="tx1"/>
                </a:solidFill>
              </a:rPr>
              <a:t>” </a:t>
            </a:r>
            <a:r>
              <a:rPr lang="es-ES" dirty="0">
                <a:solidFill>
                  <a:schemeClr val="tx1"/>
                </a:solidFill>
                <a:hlinkClick r:id="rId4"/>
              </a:rPr>
              <a:t>https://www.ilo.org/global/topics/disability-and-work/WCMS_769852/lang--en/index.htm</a:t>
            </a:r>
            <a:r>
              <a:rPr lang="es-ES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s-ES" dirty="0" err="1" smtClean="0">
                <a:solidFill>
                  <a:schemeClr val="tx1"/>
                </a:solidFill>
              </a:rPr>
              <a:t>Website</a:t>
            </a:r>
            <a:r>
              <a:rPr lang="es-ES" dirty="0" smtClean="0">
                <a:solidFill>
                  <a:schemeClr val="tx1"/>
                </a:solidFill>
              </a:rPr>
              <a:t> of the ILO Global Business and </a:t>
            </a:r>
            <a:r>
              <a:rPr lang="es-ES" dirty="0">
                <a:solidFill>
                  <a:schemeClr val="tx1"/>
                </a:solidFill>
              </a:rPr>
              <a:t>Disability Network: </a:t>
            </a:r>
            <a:r>
              <a:rPr lang="es-ES" dirty="0">
                <a:solidFill>
                  <a:schemeClr val="tx1"/>
                </a:solidFill>
                <a:hlinkClick r:id="rId5"/>
              </a:rPr>
              <a:t>http://www.businessanddisability.org</a:t>
            </a:r>
            <a:r>
              <a:rPr lang="es-ES" dirty="0" smtClean="0">
                <a:solidFill>
                  <a:schemeClr val="tx1"/>
                </a:solidFill>
                <a:hlinkClick r:id="rId5"/>
              </a:rPr>
              <a:t>/</a:t>
            </a:r>
            <a:endParaRPr lang="es-ES" dirty="0" smtClean="0">
              <a:solidFill>
                <a:schemeClr val="tx1"/>
              </a:solidFill>
            </a:endParaRPr>
          </a:p>
          <a:p>
            <a:endParaRPr lang="es-ES" dirty="0" smtClean="0">
              <a:solidFill>
                <a:schemeClr val="tx1"/>
              </a:solidFill>
            </a:endParaRPr>
          </a:p>
          <a:p>
            <a:pPr marL="285750" indent="-285750">
              <a:buFontTx/>
              <a:buChar char="-"/>
            </a:pP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s-E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7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538" y="1073148"/>
            <a:ext cx="11210924" cy="4803777"/>
          </a:xfrm>
        </p:spPr>
        <p:txBody>
          <a:bodyPr/>
          <a:lstStyle/>
          <a:p>
            <a:endParaRPr lang="es-ES" dirty="0" smtClean="0"/>
          </a:p>
          <a:p>
            <a:endParaRPr lang="es-ES" dirty="0" smtClean="0"/>
          </a:p>
          <a:p>
            <a:pPr algn="ctr"/>
            <a:r>
              <a:rPr lang="es-ES" sz="4000" dirty="0" err="1" smtClean="0">
                <a:solidFill>
                  <a:schemeClr val="tx1"/>
                </a:solidFill>
              </a:rPr>
              <a:t>Thank</a:t>
            </a:r>
            <a:r>
              <a:rPr lang="es-ES" sz="4000" dirty="0" smtClean="0">
                <a:solidFill>
                  <a:schemeClr val="tx1"/>
                </a:solidFill>
              </a:rPr>
              <a:t> </a:t>
            </a:r>
            <a:r>
              <a:rPr lang="es-ES" sz="4000" dirty="0" err="1" smtClean="0">
                <a:solidFill>
                  <a:schemeClr val="tx1"/>
                </a:solidFill>
              </a:rPr>
              <a:t>you</a:t>
            </a:r>
            <a:endParaRPr lang="es-ES" sz="4000" dirty="0" smtClean="0">
              <a:solidFill>
                <a:schemeClr val="tx1"/>
              </a:solidFill>
            </a:endParaRPr>
          </a:p>
          <a:p>
            <a:pPr algn="ctr"/>
            <a:r>
              <a:rPr lang="es-ES" sz="4000" dirty="0" smtClean="0">
                <a:solidFill>
                  <a:schemeClr val="tx1"/>
                </a:solidFill>
              </a:rPr>
              <a:t>tromel@ilo.org</a:t>
            </a:r>
            <a:endParaRPr lang="en-GB" sz="4000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Date: Monday / 01 / October / 2019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Advancing social justice, promoting decent work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227C0-AD57-4F9B-BAE3-EEFB0D0EE42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384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LO 2020">
  <a:themeElements>
    <a:clrScheme name="ILO Jan 2020">
      <a:dk1>
        <a:srgbClr val="230050"/>
      </a:dk1>
      <a:lt1>
        <a:sysClr val="window" lastClr="FFFFFF"/>
      </a:lt1>
      <a:dk2>
        <a:srgbClr val="000000"/>
      </a:dk2>
      <a:lt2>
        <a:srgbClr val="F8FCFE"/>
      </a:lt2>
      <a:accent1>
        <a:srgbClr val="1E2DBE"/>
      </a:accent1>
      <a:accent2>
        <a:srgbClr val="FA3C4B"/>
      </a:accent2>
      <a:accent3>
        <a:srgbClr val="FFCD2D"/>
      </a:accent3>
      <a:accent4>
        <a:srgbClr val="960A55"/>
      </a:accent4>
      <a:accent5>
        <a:srgbClr val="05D2D2"/>
      </a:accent5>
      <a:accent6>
        <a:srgbClr val="8CE164"/>
      </a:accent6>
      <a:hlink>
        <a:srgbClr val="230050"/>
      </a:hlink>
      <a:folHlink>
        <a:srgbClr val="23005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LO Presentation 16x9.potx" id="{1B78B7CC-6F33-4AED-B988-F1824BC14DB2}" vid="{017B0592-C5E0-43A0-8804-D21738B904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DisabilitySmallTalk12March2020</Template>
  <TotalTime>4057</TotalTime>
  <Words>590</Words>
  <Application>Microsoft Office PowerPoint</Application>
  <PresentationFormat>Widescreen</PresentationFormat>
  <Paragraphs>56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 3</vt:lpstr>
      <vt:lpstr>ILO 2020</vt:lpstr>
      <vt:lpstr>Employment of persons with disabilities: challenges and opportunities </vt:lpstr>
      <vt:lpstr>Some initial reflections</vt:lpstr>
      <vt:lpstr>Some of the key issues that are being discussed in the context of General Comment on article 27 of the CRPD I</vt:lpstr>
      <vt:lpstr>Some of the key issues that are being discussed in the context of General Comment on article 27 of the CRPD II</vt:lpstr>
      <vt:lpstr>Private sector employment of persons with Disabilities: the example of the ILO Global Business and Disability Network</vt:lpstr>
      <vt:lpstr>Towards a more inclusive Future of Work/ building back better after the pandemic</vt:lpstr>
      <vt:lpstr>Some ILO resources</vt:lpstr>
      <vt:lpstr>PowerPoint Presentation</vt:lpstr>
    </vt:vector>
  </TitlesOfParts>
  <Company>ILO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Disability Inclusion                in the Workplace</dc:title>
  <dc:creator>Menze, Jurgen</dc:creator>
  <cp:lastModifiedBy>Tromel, Esteban</cp:lastModifiedBy>
  <cp:revision>100</cp:revision>
  <dcterms:created xsi:type="dcterms:W3CDTF">2020-03-11T11:46:52Z</dcterms:created>
  <dcterms:modified xsi:type="dcterms:W3CDTF">2021-10-04T06:58:35Z</dcterms:modified>
</cp:coreProperties>
</file>