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handoutMasterIdLst>
    <p:handoutMasterId r:id="rId12"/>
  </p:handoutMasterIdLst>
  <p:sldIdLst>
    <p:sldId id="256" r:id="rId3"/>
    <p:sldId id="257" r:id="rId4"/>
    <p:sldId id="262" r:id="rId5"/>
    <p:sldId id="263" r:id="rId6"/>
    <p:sldId id="264" r:id="rId7"/>
    <p:sldId id="265" r:id="rId8"/>
    <p:sldId id="266" r:id="rId9"/>
    <p:sldId id="268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82"/>
    <a:srgbClr val="FFFFFF"/>
    <a:srgbClr val="FFFFCC"/>
    <a:srgbClr val="436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70" d="100"/>
          <a:sy n="70" d="100"/>
        </p:scale>
        <p:origin x="-10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8BC68F-E587-4C1A-AF62-AB5B8D267D71}" type="datetimeFigureOut">
              <a:rPr lang="en-GB"/>
              <a:pPr>
                <a:defRPr/>
              </a:pPr>
              <a:t>08/06/2018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173E55-9386-4242-9BF3-86C34D0E7412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58543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963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UEA04\Bureau\Sans titre 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38" y="115888"/>
            <a:ext cx="1966912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758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499989D-7B3E-46B5-9814-5A994F115A9D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25DBD1E-D004-45CF-B281-D09337430D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86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 txBox="1">
            <a:spLocks/>
          </p:cNvSpPr>
          <p:nvPr userDrawn="1"/>
        </p:nvSpPr>
        <p:spPr>
          <a:xfrm>
            <a:off x="163512" y="6165304"/>
            <a:ext cx="4840536" cy="6480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l" eaLnBrk="1" hangingPunct="1"/>
            <a:r>
              <a:rPr lang="en-US" altLang="fr-FR" sz="1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LOW VISION Services, A Global Right Setting the Standards in Europe</a:t>
            </a:r>
          </a:p>
        </p:txBody>
      </p:sp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5796136" y="6232227"/>
            <a:ext cx="3212927" cy="5811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 smtClean="0">
                <a:solidFill>
                  <a:srgbClr val="003D82"/>
                </a:solidFill>
                <a:latin typeface="Trebuchet MS" pitchFamily="34" charset="0"/>
              </a:rPr>
              <a:t>Alenka Gajšt</a:t>
            </a:r>
            <a:endParaRPr lang="en-GB" b="1" dirty="0" smtClean="0">
              <a:solidFill>
                <a:srgbClr val="003D82"/>
              </a:solidFill>
              <a:latin typeface="Trebuchet MS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15-17 </a:t>
            </a:r>
            <a:r>
              <a:rPr lang="fr-FR" altLang="fr-FR" sz="1800" b="1" dirty="0" err="1" smtClean="0">
                <a:solidFill>
                  <a:srgbClr val="003D82"/>
                </a:solidFill>
                <a:latin typeface="Trebuchet MS" panose="020B0603020202020204" pitchFamily="34" charset="0"/>
              </a:rPr>
              <a:t>June</a:t>
            </a:r>
            <a:r>
              <a:rPr lang="fr-FR" altLang="fr-FR" sz="1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 2018</a:t>
            </a:r>
            <a:endParaRPr lang="en-GB" b="1" dirty="0" smtClean="0">
              <a:solidFill>
                <a:srgbClr val="003D82"/>
              </a:solidFill>
              <a:latin typeface="Trebuchet MS" pitchFamily="34" charset="0"/>
            </a:endParaRPr>
          </a:p>
        </p:txBody>
      </p:sp>
      <p:pic>
        <p:nvPicPr>
          <p:cNvPr id="1028" name="Picture 8" descr="C:\Documents and Settings\UEA04\Bureau\Sans titre 4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38" y="115888"/>
            <a:ext cx="1966912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92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5"/>
          <p:cNvSpPr txBox="1">
            <a:spLocks noChangeArrowheads="1"/>
          </p:cNvSpPr>
          <p:nvPr/>
        </p:nvSpPr>
        <p:spPr bwMode="auto">
          <a:xfrm>
            <a:off x="456417" y="1556791"/>
            <a:ext cx="84613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3200" b="1" dirty="0">
                <a:solidFill>
                  <a:srgbClr val="003D82"/>
                </a:solidFill>
                <a:latin typeface="Trebuchet MS" panose="020B0603020202020204" pitchFamily="34" charset="0"/>
              </a:rPr>
              <a:t>LOW VISION Services, A Global Right Setting the Standards in Europe</a:t>
            </a:r>
          </a:p>
          <a:p>
            <a:pPr algn="ctr" eaLnBrk="1" hangingPunct="1"/>
            <a:endParaRPr lang="fr-FR" altLang="fr-FR" sz="2000" b="1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algn="ctr" eaLnBrk="1" hangingPunct="1"/>
            <a:r>
              <a:rPr lang="fr-FR" altLang="fr-FR" sz="2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1</a:t>
            </a:r>
            <a:r>
              <a:rPr lang="sl-SI" altLang="fr-FR" sz="2800" b="1" dirty="0">
                <a:solidFill>
                  <a:srgbClr val="003D82"/>
                </a:solidFill>
                <a:latin typeface="Trebuchet MS" panose="020B0603020202020204" pitchFamily="34" charset="0"/>
              </a:rPr>
              <a:t>5</a:t>
            </a:r>
            <a:r>
              <a:rPr lang="fr-FR" altLang="fr-FR" sz="2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-17 June 2018</a:t>
            </a:r>
            <a:endParaRPr lang="en-GB" altLang="fr-FR" sz="28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algn="ctr" eaLnBrk="1" hangingPunct="1"/>
            <a:endParaRPr lang="en-GB" altLang="fr-FR" sz="2000" b="1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algn="ctr" eaLnBrk="1" hangingPunct="1"/>
            <a:r>
              <a:rPr lang="en-GB" altLang="fr-FR" sz="44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Improving employability of young disabled people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2031" y="5380672"/>
            <a:ext cx="58543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sl-SI" altLang="fr-FR" sz="30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Alenka Gajšt</a:t>
            </a:r>
            <a:endParaRPr lang="en-GB" altLang="fr-FR" sz="30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algn="ctr" eaLnBrk="1" hangingPunct="1"/>
            <a:r>
              <a:rPr lang="en-GB" altLang="fr-FR" sz="30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Slovenian Association of Disabled Students</a:t>
            </a:r>
            <a:endParaRPr lang="en-GB" altLang="fr-FR" sz="30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7880"/>
            <a:ext cx="2667168" cy="972000"/>
          </a:xfrm>
          <a:prstGeom prst="rect">
            <a:avLst/>
          </a:prstGeom>
          <a:effectLst>
            <a:outerShdw blurRad="50800" dist="50800" dir="5400000" algn="ctr" rotWithShape="0">
              <a:srgbClr val="FFFFFF"/>
            </a:outerShdw>
          </a:effectLst>
        </p:spPr>
      </p:pic>
      <p:pic>
        <p:nvPicPr>
          <p:cNvPr id="1026" name="Picture 2" descr="C:\Users\Polona\Desktop\ZDSSS\logoZDSSS1-1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105" y="261561"/>
            <a:ext cx="242658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187547" y="260350"/>
            <a:ext cx="54721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30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About the organization</a:t>
            </a:r>
            <a:endParaRPr lang="en-GB" altLang="fr-FR" sz="30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ZoneTexte 2"/>
          <p:cNvSpPr txBox="1">
            <a:spLocks noChangeArrowheads="1"/>
          </p:cNvSpPr>
          <p:nvPr/>
        </p:nvSpPr>
        <p:spPr bwMode="auto">
          <a:xfrm>
            <a:off x="611560" y="1268760"/>
            <a:ext cx="8136903" cy="4521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Established in 1996</a:t>
            </a:r>
          </a:p>
          <a:p>
            <a:pPr eaLnBrk="1" hangingPunct="1">
              <a:lnSpc>
                <a:spcPct val="114000"/>
              </a:lnSpc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Two offices (Ljubljana and Maribor)</a:t>
            </a:r>
          </a:p>
          <a:p>
            <a:pPr eaLnBrk="1" hangingPunct="1"/>
            <a:endParaRPr lang="en-GB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Support services for students: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 Counselling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 Personal assistance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 Adapted transportation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 Study support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 Social, sporting and non-formal learning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79388" y="260350"/>
            <a:ext cx="54721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30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Support during studies</a:t>
            </a:r>
            <a:endParaRPr lang="en-GB" altLang="fr-FR" sz="30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ZoneTexte 2"/>
          <p:cNvSpPr txBox="1">
            <a:spLocks noChangeArrowheads="1"/>
          </p:cNvSpPr>
          <p:nvPr/>
        </p:nvSpPr>
        <p:spPr bwMode="auto">
          <a:xfrm>
            <a:off x="827088" y="1628775"/>
            <a:ext cx="7777360" cy="402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Practical training in our organization </a:t>
            </a:r>
          </a:p>
          <a:p>
            <a:pPr marL="285750" indent="-2857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Help in finding practical training elsewhere</a:t>
            </a:r>
          </a:p>
          <a:p>
            <a:pPr marL="285750" indent="-2857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Offering support during practical training (PA, transport)</a:t>
            </a:r>
          </a:p>
          <a:p>
            <a:pPr marL="285750" indent="-2857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Offering non-formal learning courses related to certain skills (foreign languages, computer courses, public speaking)</a:t>
            </a:r>
          </a:p>
          <a:p>
            <a:pPr marL="285750" indent="-2857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Cooperating with universities‘ Career centres</a:t>
            </a:r>
            <a:endParaRPr lang="en-GB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179388" y="260350"/>
            <a:ext cx="54721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30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Support for all</a:t>
            </a:r>
            <a:endParaRPr lang="en-GB" altLang="fr-FR" sz="30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683568" y="1628775"/>
            <a:ext cx="7920880" cy="445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Sharing information about job opportunities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Organizing awareness raising workshops and debates which include employers and disabled job seekers 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Volunteering opportunities within our organization and </a:t>
            </a:r>
            <a:r>
              <a:rPr lang="sl-SI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in </a:t>
            </a: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EVS </a:t>
            </a:r>
            <a:endParaRPr lang="sl-SI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Offering information about the rights and benefits of disabled employees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FR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179388" y="260350"/>
            <a:ext cx="54721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30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Barriers to employment</a:t>
            </a:r>
            <a:endParaRPr lang="en-GB" altLang="fr-FR" sz="30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855927" y="1268760"/>
            <a:ext cx="7777360" cy="439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en-GB" altLang="fr-FR" sz="2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Personal barriers:</a:t>
            </a:r>
            <a:endParaRPr lang="sl-SI" altLang="fr-FR" sz="2800" b="1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114000"/>
              </a:lnSpc>
            </a:pPr>
            <a:endParaRPr lang="en-GB" altLang="fr-FR" sz="2800" b="1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Low self-esteem / overestimating own</a:t>
            </a:r>
            <a:r>
              <a:rPr lang="sl-SI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‘s  </a:t>
            </a: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abilities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Poor working skills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Poor disability coping skills (O&amp;M, assistive technology, social skills)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sl-SI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FR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179388" y="260350"/>
            <a:ext cx="54721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3000" b="1" dirty="0">
                <a:solidFill>
                  <a:srgbClr val="003D82"/>
                </a:solidFill>
                <a:latin typeface="Trebuchet MS" panose="020B0603020202020204" pitchFamily="34" charset="0"/>
              </a:rPr>
              <a:t>Barriers to employment</a:t>
            </a:r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899592" y="1340768"/>
            <a:ext cx="7777360" cy="482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fr-FR" sz="2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Barriers in the system:</a:t>
            </a:r>
          </a:p>
          <a:p>
            <a:pPr eaLnBrk="1" hangingPunct="1"/>
            <a:endParaRPr lang="sl-SI" altLang="fr-FR" sz="28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No workplace adaptation for practical training during studies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Occupational medicine certificate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Long procedures for workplace adaptation, not financed enough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Inadequate support (transport, PA) </a:t>
            </a:r>
            <a:endParaRPr lang="sl-SI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Employment rehabilitation services</a:t>
            </a:r>
            <a:endParaRPr lang="en-GB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179388" y="260350"/>
            <a:ext cx="54721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3000" b="1" dirty="0">
                <a:solidFill>
                  <a:srgbClr val="003D82"/>
                </a:solidFill>
                <a:latin typeface="Trebuchet MS" panose="020B0603020202020204" pitchFamily="34" charset="0"/>
              </a:rPr>
              <a:t>Barriers to employment</a:t>
            </a:r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827088" y="1628775"/>
            <a:ext cx="7777360" cy="482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fr-FR" sz="2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Barriers posed by employers:</a:t>
            </a:r>
          </a:p>
          <a:p>
            <a:pPr eaLnBrk="1" hangingPunct="1"/>
            <a:endParaRPr lang="sl-SI" altLang="fr-FR" sz="28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The tasks a post involves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Inflexible workplace (work from home, flexible working hours) 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Mistakes attributed to disability, not human error</a:t>
            </a:r>
            <a:endParaRPr lang="sl-SI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Poor chances for professional development and promotion</a:t>
            </a:r>
          </a:p>
          <a:p>
            <a:pPr eaLnBrk="1" hangingPunct="1"/>
            <a:endParaRPr lang="en-GB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179388" y="260350"/>
            <a:ext cx="54721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30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What we need</a:t>
            </a:r>
            <a:endParaRPr lang="en-GB" altLang="fr-FR" sz="3000" b="1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827088" y="1628775"/>
            <a:ext cx="7777360" cy="396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Responsive rehabilitation services 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Retain motivation of unemployed youth 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Encourage personal development and growth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Allow flexibility in the workplace</a:t>
            </a: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Open-minded employers </a:t>
            </a:r>
            <a:endParaRPr lang="sl-SI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Confident and well skilled disabled people</a:t>
            </a:r>
            <a:endParaRPr lang="en-GB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1795661" y="5098666"/>
            <a:ext cx="55435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6600" dirty="0">
                <a:solidFill>
                  <a:srgbClr val="003D82"/>
                </a:solidFill>
                <a:latin typeface="Trebuchet MS" panose="020B0603020202020204" pitchFamily="34" charset="0"/>
              </a:rPr>
              <a:t>Thank you</a:t>
            </a:r>
          </a:p>
        </p:txBody>
      </p:sp>
      <p:sp>
        <p:nvSpPr>
          <p:cNvPr id="9219" name="ZoneTexte 3"/>
          <p:cNvSpPr txBox="1">
            <a:spLocks noChangeArrowheads="1"/>
          </p:cNvSpPr>
          <p:nvPr/>
        </p:nvSpPr>
        <p:spPr bwMode="auto">
          <a:xfrm>
            <a:off x="4787900" y="1700213"/>
            <a:ext cx="4105275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 dirty="0">
                <a:solidFill>
                  <a:srgbClr val="003D82"/>
                </a:solidFill>
                <a:latin typeface="Trebuchet MS" panose="020B0603020202020204" pitchFamily="34" charset="0"/>
              </a:rPr>
              <a:t>EBU office</a:t>
            </a:r>
          </a:p>
          <a:p>
            <a:pPr eaLnBrk="1" hangingPunct="1"/>
            <a:r>
              <a:rPr lang="fr-FR" altLang="fr-FR" sz="2800" dirty="0">
                <a:solidFill>
                  <a:srgbClr val="003D82"/>
                </a:solidFill>
                <a:latin typeface="Trebuchet MS" panose="020B0603020202020204" pitchFamily="34" charset="0"/>
              </a:rPr>
              <a:t>6 rue Gager-Gabillot</a:t>
            </a:r>
          </a:p>
          <a:p>
            <a:pPr eaLnBrk="1" hangingPunct="1"/>
            <a:r>
              <a:rPr lang="fr-FR" altLang="fr-FR" sz="2800" dirty="0">
                <a:solidFill>
                  <a:srgbClr val="003D82"/>
                </a:solidFill>
                <a:latin typeface="Trebuchet MS" panose="020B0603020202020204" pitchFamily="34" charset="0"/>
              </a:rPr>
              <a:t>75015 Paris</a:t>
            </a:r>
          </a:p>
          <a:p>
            <a:pPr eaLnBrk="1" hangingPunct="1"/>
            <a:r>
              <a:rPr lang="fr-FR" altLang="fr-FR" sz="2800" dirty="0">
                <a:solidFill>
                  <a:srgbClr val="003D82"/>
                </a:solidFill>
                <a:latin typeface="Trebuchet MS" panose="020B0603020202020204" pitchFamily="34" charset="0"/>
              </a:rPr>
              <a:t>France</a:t>
            </a:r>
          </a:p>
          <a:p>
            <a:pPr eaLnBrk="1" hangingPunct="1"/>
            <a:endParaRPr lang="fr-FR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fr-FR" altLang="fr-FR" sz="2400" dirty="0">
                <a:solidFill>
                  <a:srgbClr val="003D82"/>
                </a:solidFill>
                <a:latin typeface="Trebuchet MS" panose="020B0603020202020204" pitchFamily="34" charset="0"/>
              </a:rPr>
              <a:t>Tel: 00 33 1 47 05 38 20</a:t>
            </a:r>
          </a:p>
          <a:p>
            <a:pPr eaLnBrk="1" hangingPunct="1"/>
            <a:r>
              <a:rPr lang="fr-FR" altLang="fr-FR" sz="2400" dirty="0">
                <a:solidFill>
                  <a:srgbClr val="003D82"/>
                </a:solidFill>
                <a:latin typeface="Trebuchet MS" panose="020B0603020202020204" pitchFamily="34" charset="0"/>
              </a:rPr>
              <a:t>E-mail: ebu@euroblind.org</a:t>
            </a:r>
          </a:p>
        </p:txBody>
      </p:sp>
      <p:sp>
        <p:nvSpPr>
          <p:cNvPr id="9220" name="ZoneTexte 6"/>
          <p:cNvSpPr txBox="1">
            <a:spLocks noChangeArrowheads="1"/>
          </p:cNvSpPr>
          <p:nvPr/>
        </p:nvSpPr>
        <p:spPr bwMode="auto">
          <a:xfrm>
            <a:off x="179388" y="1671638"/>
            <a:ext cx="4536628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fr-FR" sz="28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Alenka Gajšt</a:t>
            </a:r>
          </a:p>
          <a:p>
            <a:pPr eaLnBrk="1" hangingPunct="1"/>
            <a:r>
              <a:rPr lang="en-GB" altLang="fr-FR" sz="2800" b="1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Slovenian Association of Disabled Students</a:t>
            </a:r>
          </a:p>
          <a:p>
            <a:pPr eaLnBrk="1" hangingPunct="1"/>
            <a:endParaRPr lang="sl-SI" altLang="fr-FR" sz="2800" dirty="0" smtClean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fr-FR" sz="2800" dirty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GB" altLang="fr-FR" sz="2400" dirty="0">
                <a:solidFill>
                  <a:srgbClr val="003D82"/>
                </a:solidFill>
                <a:latin typeface="Trebuchet MS" panose="020B0603020202020204" pitchFamily="34" charset="0"/>
              </a:rPr>
              <a:t>Tel</a:t>
            </a:r>
            <a:r>
              <a:rPr lang="en-GB" altLang="fr-FR" sz="24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:</a:t>
            </a:r>
            <a:r>
              <a:rPr lang="sl-SI" altLang="fr-FR" sz="24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 +386 41 632 865</a:t>
            </a:r>
            <a:endParaRPr lang="en-GB" altLang="fr-FR" sz="2400" dirty="0">
              <a:solidFill>
                <a:srgbClr val="003D82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GB" altLang="fr-FR" sz="2400" dirty="0">
                <a:solidFill>
                  <a:srgbClr val="003D82"/>
                </a:solidFill>
                <a:latin typeface="Trebuchet MS" panose="020B0603020202020204" pitchFamily="34" charset="0"/>
              </a:rPr>
              <a:t>E-mail: </a:t>
            </a:r>
            <a:r>
              <a:rPr lang="sl-SI" altLang="fr-FR" sz="2400" dirty="0" smtClean="0">
                <a:solidFill>
                  <a:srgbClr val="003D82"/>
                </a:solidFill>
                <a:latin typeface="Trebuchet MS" panose="020B0603020202020204" pitchFamily="34" charset="0"/>
              </a:rPr>
              <a:t>alenka@dsis-drustvo.si</a:t>
            </a:r>
            <a:endParaRPr lang="en-GB" altLang="fr-FR" sz="2400" dirty="0">
              <a:solidFill>
                <a:srgbClr val="003D82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728473" y="3193258"/>
            <a:ext cx="3743325" cy="0"/>
          </a:xfrm>
          <a:prstGeom prst="line">
            <a:avLst/>
          </a:prstGeom>
          <a:ln w="28575">
            <a:solidFill>
              <a:srgbClr val="003D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688474DA-0F25-492D-B825-130C95074CE3}" vid="{3CA9F12F-D648-4AF6-9A25-1B6FDCAD7890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332</TotalTime>
  <Words>328</Words>
  <Application>Microsoft Office PowerPoint</Application>
  <PresentationFormat>Diaprojekcija na zaslonu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9</vt:i4>
      </vt:variant>
    </vt:vector>
  </HeadingPairs>
  <TitlesOfParts>
    <vt:vector size="11" baseType="lpstr">
      <vt:lpstr>Thème Office</vt:lpstr>
      <vt:lpstr>Conception personnalisée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UEA04</dc:creator>
  <cp:lastModifiedBy>Alenka</cp:lastModifiedBy>
  <cp:revision>23</cp:revision>
  <dcterms:created xsi:type="dcterms:W3CDTF">2018-05-11T12:41:12Z</dcterms:created>
  <dcterms:modified xsi:type="dcterms:W3CDTF">2018-06-08T10:23:33Z</dcterms:modified>
</cp:coreProperties>
</file>