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9" r:id="rId2"/>
    <p:sldId id="264" r:id="rId3"/>
    <p:sldId id="261" r:id="rId4"/>
    <p:sldId id="262" r:id="rId5"/>
    <p:sldId id="263" r:id="rId6"/>
    <p:sldId id="267" r:id="rId7"/>
    <p:sldId id="269" r:id="rId8"/>
    <p:sldId id="270" r:id="rId9"/>
    <p:sldId id="271" r:id="rId10"/>
    <p:sldId id="272" r:id="rId11"/>
    <p:sldId id="274" r:id="rId12"/>
    <p:sldId id="275" r:id="rId13"/>
    <p:sldId id="276" r:id="rId14"/>
    <p:sldId id="277" r:id="rId15"/>
    <p:sldId id="278" r:id="rId16"/>
    <p:sldId id="283" r:id="rId17"/>
    <p:sldId id="284" r:id="rId18"/>
    <p:sldId id="285" r:id="rId19"/>
    <p:sldId id="279" r:id="rId20"/>
    <p:sldId id="286" r:id="rId21"/>
    <p:sldId id="280" r:id="rId22"/>
    <p:sldId id="281" r:id="rId23"/>
    <p:sldId id="282" r:id="rId24"/>
    <p:sldId id="287" r:id="rId25"/>
    <p:sldId id="288" r:id="rId26"/>
    <p:sldId id="289" r:id="rId27"/>
    <p:sldId id="290" r:id="rId28"/>
    <p:sldId id="291" r:id="rId29"/>
    <p:sldId id="292" r:id="rId30"/>
    <p:sldId id="293" r:id="rId31"/>
    <p:sldId id="296" r:id="rId32"/>
    <p:sldId id="297" r:id="rId33"/>
    <p:sldId id="299" r:id="rId34"/>
    <p:sldId id="294" r:id="rId35"/>
    <p:sldId id="295" r:id="rId36"/>
    <p:sldId id="268"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0F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09" autoAdjust="0"/>
    <p:restoredTop sz="94660"/>
  </p:normalViewPr>
  <p:slideViewPr>
    <p:cSldViewPr>
      <p:cViewPr>
        <p:scale>
          <a:sx n="71" d="100"/>
          <a:sy n="71" d="100"/>
        </p:scale>
        <p:origin x="-372" y="-9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1">
        <p:scale>
          <a:sx n="85" d="100"/>
          <a:sy n="85" d="100"/>
        </p:scale>
        <p:origin x="-378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00CF39-A377-4B33-9DA8-9F8E0C44CACF}" type="datetimeFigureOut">
              <a:rPr lang="fr-FR" smtClean="0"/>
              <a:t>05/06/2014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8D9F1C-DB84-4127-824E-E987CA3E4041}" type="slidenum">
              <a:rPr lang="fr-FR" smtClean="0"/>
              <a:t>‹N°›</a:t>
            </a:fld>
            <a:endParaRPr lang="fr-FR"/>
          </a:p>
        </p:txBody>
      </p:sp>
    </p:spTree>
    <p:extLst>
      <p:ext uri="{BB962C8B-B14F-4D97-AF65-F5344CB8AC3E}">
        <p14:creationId xmlns:p14="http://schemas.microsoft.com/office/powerpoint/2010/main" val="362245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B0ED5-5AD1-4028-B29E-598C7862030B}" type="datetimeFigureOut">
              <a:rPr lang="fr-FR" smtClean="0"/>
              <a:t>05/06/2014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E2220-F32F-4C5C-BA89-9F89DA8F4AC3}" type="slidenum">
              <a:rPr lang="fr-FR" smtClean="0"/>
              <a:t>‹N°›</a:t>
            </a:fld>
            <a:endParaRPr lang="fr-FR"/>
          </a:p>
        </p:txBody>
      </p:sp>
    </p:spTree>
    <p:extLst>
      <p:ext uri="{BB962C8B-B14F-4D97-AF65-F5344CB8AC3E}">
        <p14:creationId xmlns:p14="http://schemas.microsoft.com/office/powerpoint/2010/main" val="178292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AE2220-F32F-4C5C-BA89-9F89DA8F4AC3}" type="slidenum">
              <a:rPr lang="fr-FR" smtClean="0"/>
              <a:t>4</a:t>
            </a:fld>
            <a:endParaRPr lang="fr-FR"/>
          </a:p>
        </p:txBody>
      </p:sp>
    </p:spTree>
    <p:extLst>
      <p:ext uri="{BB962C8B-B14F-4D97-AF65-F5344CB8AC3E}">
        <p14:creationId xmlns:p14="http://schemas.microsoft.com/office/powerpoint/2010/main" val="1374321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15067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contenu">
    <p:spTree>
      <p:nvGrpSpPr>
        <p:cNvPr id="1" name=""/>
        <p:cNvGrpSpPr/>
        <p:nvPr/>
      </p:nvGrpSpPr>
      <p:grpSpPr>
        <a:xfrm>
          <a:off x="0" y="0"/>
          <a:ext cx="0" cy="0"/>
          <a:chOff x="0" y="0"/>
          <a:chExt cx="0" cy="0"/>
        </a:xfrm>
      </p:grpSpPr>
      <p:pic>
        <p:nvPicPr>
          <p:cNvPr id="7" name="Picture 2" descr="C:\Users\UEA04\Documents\Romain Ferretti\1 - Projets\3_VISAL_(lead)\2_Suivi\WP7_Dissemination\Logos\VISAL logo and templates\visal_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188640"/>
            <a:ext cx="1056581" cy="10565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992151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90F56"/>
            </a:gs>
            <a:gs pos="16000">
              <a:schemeClr val="accent1">
                <a:tint val="44500"/>
                <a:satMod val="160000"/>
              </a:schemeClr>
            </a:gs>
            <a:gs pos="100000">
              <a:schemeClr val="accent1">
                <a:tint val="23500"/>
                <a:satMod val="160000"/>
              </a:schemeClr>
            </a:gs>
          </a:gsLst>
          <a:lin ang="13500000" scaled="1"/>
          <a:tileRect/>
        </a:gradFill>
        <a:effectLst/>
      </p:bgPr>
    </p:bg>
    <p:spTree>
      <p:nvGrpSpPr>
        <p:cNvPr id="1" name=""/>
        <p:cNvGrpSpPr/>
        <p:nvPr/>
      </p:nvGrpSpPr>
      <p:grpSpPr>
        <a:xfrm>
          <a:off x="0" y="0"/>
          <a:ext cx="0" cy="0"/>
          <a:chOff x="0" y="0"/>
          <a:chExt cx="0" cy="0"/>
        </a:xfrm>
      </p:grpSpPr>
      <p:pic>
        <p:nvPicPr>
          <p:cNvPr id="9" name="Picture 2" descr="C:\Users\UEA04\Documents\Romain Ferretti\1 - Projets\3_VISAL_(lead)\2_Suivi\WP7_Dissemination\Logos\VISAL logo and templates\visal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188640"/>
            <a:ext cx="1056581" cy="10565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251069"/>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visal-project.eu/"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6093296"/>
            <a:ext cx="2088232" cy="461665"/>
          </a:xfrm>
          <a:prstGeom prst="rect">
            <a:avLst/>
          </a:prstGeom>
          <a:noFill/>
        </p:spPr>
        <p:txBody>
          <a:bodyPr wrap="square" rtlCol="0">
            <a:spAutoFit/>
          </a:bodyPr>
          <a:lstStyle/>
          <a:p>
            <a:r>
              <a:rPr lang="en-GB" sz="2400" dirty="0" smtClean="0">
                <a:solidFill>
                  <a:srgbClr val="590F56"/>
                </a:solidFill>
              </a:rPr>
              <a:t>Venue</a:t>
            </a:r>
            <a:endParaRPr lang="en-GB" sz="2400" dirty="0">
              <a:solidFill>
                <a:srgbClr val="590F56"/>
              </a:solidFill>
            </a:endParaRPr>
          </a:p>
        </p:txBody>
      </p:sp>
      <p:sp>
        <p:nvSpPr>
          <p:cNvPr id="5" name="ZoneTexte 4"/>
          <p:cNvSpPr txBox="1"/>
          <p:nvPr/>
        </p:nvSpPr>
        <p:spPr>
          <a:xfrm>
            <a:off x="2771800" y="6093296"/>
            <a:ext cx="2088232" cy="461665"/>
          </a:xfrm>
          <a:prstGeom prst="rect">
            <a:avLst/>
          </a:prstGeom>
          <a:noFill/>
        </p:spPr>
        <p:txBody>
          <a:bodyPr wrap="square" rtlCol="0">
            <a:spAutoFit/>
          </a:bodyPr>
          <a:lstStyle/>
          <a:p>
            <a:r>
              <a:rPr lang="en-GB" sz="2400" dirty="0" smtClean="0">
                <a:solidFill>
                  <a:srgbClr val="590F56"/>
                </a:solidFill>
              </a:rPr>
              <a:t>Date</a:t>
            </a:r>
            <a:endParaRPr lang="en-GB" sz="2400" dirty="0">
              <a:solidFill>
                <a:srgbClr val="590F56"/>
              </a:solidFill>
            </a:endParaRPr>
          </a:p>
        </p:txBody>
      </p:sp>
      <p:sp>
        <p:nvSpPr>
          <p:cNvPr id="2" name="ZoneTexte 1"/>
          <p:cNvSpPr txBox="1"/>
          <p:nvPr/>
        </p:nvSpPr>
        <p:spPr>
          <a:xfrm>
            <a:off x="1266041" y="3352924"/>
            <a:ext cx="6611918" cy="2308324"/>
          </a:xfrm>
          <a:prstGeom prst="rect">
            <a:avLst/>
          </a:prstGeom>
          <a:noFill/>
        </p:spPr>
        <p:txBody>
          <a:bodyPr wrap="square" rtlCol="0">
            <a:spAutoFit/>
          </a:bodyPr>
          <a:lstStyle/>
          <a:p>
            <a:pPr algn="ctr"/>
            <a:r>
              <a:rPr lang="en-GB" sz="3600" dirty="0" smtClean="0">
                <a:solidFill>
                  <a:srgbClr val="590F56"/>
                </a:solidFill>
              </a:rPr>
              <a:t>Visually Impaired Seniors Active learning</a:t>
            </a:r>
          </a:p>
          <a:p>
            <a:pPr algn="ctr"/>
            <a:endParaRPr lang="en-GB" sz="3600" dirty="0" smtClean="0">
              <a:solidFill>
                <a:srgbClr val="590F56"/>
              </a:solidFill>
            </a:endParaRPr>
          </a:p>
          <a:p>
            <a:pPr algn="ctr"/>
            <a:r>
              <a:rPr lang="en-GB" sz="3600" dirty="0" smtClean="0">
                <a:solidFill>
                  <a:srgbClr val="590F56"/>
                </a:solidFill>
              </a:rPr>
              <a:t>Train-the-trainer training</a:t>
            </a:r>
            <a:endParaRPr lang="en-GB" sz="3600" dirty="0">
              <a:solidFill>
                <a:srgbClr val="590F56"/>
              </a:solidFill>
            </a:endParaRPr>
          </a:p>
        </p:txBody>
      </p:sp>
      <p:pic>
        <p:nvPicPr>
          <p:cNvPr id="2050" name="Picture 2" descr="VISA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9655" y="520078"/>
            <a:ext cx="2524691" cy="2524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6348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71600" y="161345"/>
            <a:ext cx="7128792" cy="1323439"/>
          </a:xfrm>
          <a:prstGeom prst="rect">
            <a:avLst/>
          </a:prstGeom>
          <a:noFill/>
        </p:spPr>
        <p:txBody>
          <a:bodyPr wrap="square" rtlCol="0">
            <a:spAutoFit/>
          </a:bodyPr>
          <a:lstStyle/>
          <a:p>
            <a:pPr algn="ctr"/>
            <a:r>
              <a:rPr lang="fr-FR" sz="4000" b="1" dirty="0" smtClean="0">
                <a:solidFill>
                  <a:srgbClr val="590F56"/>
                </a:solidFill>
              </a:rPr>
              <a:t>Backgrounds –  </a:t>
            </a:r>
            <a:r>
              <a:rPr lang="fr-FR" sz="4000" b="1" dirty="0" err="1" smtClean="0">
                <a:solidFill>
                  <a:srgbClr val="590F56"/>
                </a:solidFill>
              </a:rPr>
              <a:t>Circles</a:t>
            </a:r>
            <a:r>
              <a:rPr lang="fr-FR" sz="4000" b="1" dirty="0" smtClean="0">
                <a:solidFill>
                  <a:srgbClr val="590F56"/>
                </a:solidFill>
              </a:rPr>
              <a:t> of influence</a:t>
            </a:r>
            <a:endParaRPr lang="fr-FR" sz="4000" b="1" dirty="0">
              <a:solidFill>
                <a:srgbClr val="590F56"/>
              </a:solidFill>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403350" y="1125538"/>
            <a:ext cx="5376863" cy="5400675"/>
          </a:xfrm>
          <a:prstGeom prst="rect">
            <a:avLst/>
          </a:prstGeom>
          <a:noFill/>
        </p:spPr>
      </p:pic>
      <p:sp>
        <p:nvSpPr>
          <p:cNvPr id="5" name="TextBox 3"/>
          <p:cNvSpPr txBox="1">
            <a:spLocks noChangeArrowheads="1"/>
          </p:cNvSpPr>
          <p:nvPr/>
        </p:nvSpPr>
        <p:spPr bwMode="auto">
          <a:xfrm>
            <a:off x="3695700" y="4037013"/>
            <a:ext cx="792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nl-NL" altLang="nl-NL" b="1" dirty="0" err="1" smtClean="0">
                <a:solidFill>
                  <a:srgbClr val="590F56"/>
                </a:solidFill>
              </a:rPr>
              <a:t>You</a:t>
            </a:r>
            <a:endParaRPr lang="nl-NL" altLang="nl-NL" b="1" dirty="0">
              <a:solidFill>
                <a:srgbClr val="590F56"/>
              </a:solidFill>
            </a:endParaRPr>
          </a:p>
        </p:txBody>
      </p:sp>
      <p:sp>
        <p:nvSpPr>
          <p:cNvPr id="6" name="TextBox 5"/>
          <p:cNvSpPr txBox="1">
            <a:spLocks noChangeArrowheads="1"/>
          </p:cNvSpPr>
          <p:nvPr/>
        </p:nvSpPr>
        <p:spPr bwMode="auto">
          <a:xfrm>
            <a:off x="3263900" y="3100627"/>
            <a:ext cx="16557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nl-NL" altLang="nl-NL" b="1" dirty="0" err="1" smtClean="0">
                <a:solidFill>
                  <a:srgbClr val="590F56"/>
                </a:solidFill>
              </a:rPr>
              <a:t>Friends</a:t>
            </a:r>
            <a:endParaRPr lang="nl-NL" altLang="nl-NL" b="1" dirty="0">
              <a:solidFill>
                <a:srgbClr val="590F56"/>
              </a:solidFill>
            </a:endParaRPr>
          </a:p>
        </p:txBody>
      </p:sp>
      <p:sp>
        <p:nvSpPr>
          <p:cNvPr id="8" name="TextBox 7"/>
          <p:cNvSpPr txBox="1">
            <a:spLocks noChangeArrowheads="1"/>
          </p:cNvSpPr>
          <p:nvPr/>
        </p:nvSpPr>
        <p:spPr bwMode="auto">
          <a:xfrm>
            <a:off x="2849959" y="5404883"/>
            <a:ext cx="24836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nl-NL" altLang="nl-NL" b="1" dirty="0">
                <a:solidFill>
                  <a:srgbClr val="590F56"/>
                </a:solidFill>
              </a:rPr>
              <a:t>Service providers</a:t>
            </a:r>
          </a:p>
        </p:txBody>
      </p:sp>
      <p:sp>
        <p:nvSpPr>
          <p:cNvPr id="9" name="TextBox 8"/>
          <p:cNvSpPr txBox="1">
            <a:spLocks noChangeArrowheads="1"/>
          </p:cNvSpPr>
          <p:nvPr/>
        </p:nvSpPr>
        <p:spPr bwMode="auto">
          <a:xfrm>
            <a:off x="2651918" y="1871718"/>
            <a:ext cx="28797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nl-NL" altLang="nl-NL" b="1" dirty="0" err="1" smtClean="0">
                <a:solidFill>
                  <a:srgbClr val="590F56"/>
                </a:solidFill>
              </a:rPr>
              <a:t>Decision</a:t>
            </a:r>
            <a:r>
              <a:rPr lang="nl-NL" altLang="nl-NL" b="1" dirty="0" smtClean="0">
                <a:solidFill>
                  <a:srgbClr val="590F56"/>
                </a:solidFill>
              </a:rPr>
              <a:t> </a:t>
            </a:r>
            <a:r>
              <a:rPr lang="nl-NL" altLang="nl-NL" b="1" dirty="0">
                <a:solidFill>
                  <a:srgbClr val="590F56"/>
                </a:solidFill>
              </a:rPr>
              <a:t>makers</a:t>
            </a:r>
          </a:p>
        </p:txBody>
      </p:sp>
    </p:spTree>
    <p:extLst>
      <p:ext uri="{BB962C8B-B14F-4D97-AF65-F5344CB8AC3E}">
        <p14:creationId xmlns:p14="http://schemas.microsoft.com/office/powerpoint/2010/main" val="3722701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967514"/>
          </a:xfrm>
          <a:prstGeom prst="rect">
            <a:avLst/>
          </a:prstGeom>
          <a:noFill/>
        </p:spPr>
        <p:txBody>
          <a:bodyPr wrap="square" rtlCol="0">
            <a:spAutoFit/>
          </a:bodyPr>
          <a:lstStyle/>
          <a:p>
            <a:pPr>
              <a:lnSpc>
                <a:spcPct val="80000"/>
              </a:lnSpc>
            </a:pPr>
            <a:r>
              <a:rPr lang="en-GB" altLang="nl-NL" sz="3600" dirty="0">
                <a:solidFill>
                  <a:srgbClr val="590F56"/>
                </a:solidFill>
              </a:rPr>
              <a:t>Exercise / Experience with blindfolds</a:t>
            </a:r>
          </a:p>
          <a:p>
            <a:pPr>
              <a:lnSpc>
                <a:spcPct val="80000"/>
              </a:lnSpc>
            </a:pPr>
            <a:endParaRPr lang="en-GB" altLang="nl-NL" sz="3600" dirty="0">
              <a:solidFill>
                <a:srgbClr val="590F56"/>
              </a:solidFill>
            </a:endParaRPr>
          </a:p>
          <a:p>
            <a:pPr marL="119062" indent="0">
              <a:lnSpc>
                <a:spcPct val="80000"/>
              </a:lnSpc>
              <a:buNone/>
            </a:pPr>
            <a:r>
              <a:rPr lang="en-GB" altLang="nl-NL" sz="3600" i="1" dirty="0">
                <a:solidFill>
                  <a:srgbClr val="590F56"/>
                </a:solidFill>
              </a:rPr>
              <a:t>Tips and Tricks</a:t>
            </a:r>
          </a:p>
          <a:p>
            <a:pPr marL="571500" indent="-571500">
              <a:lnSpc>
                <a:spcPct val="80000"/>
              </a:lnSpc>
              <a:buFont typeface="Arial" panose="020B0604020202020204" pitchFamily="34" charset="0"/>
              <a:buChar char="•"/>
            </a:pPr>
            <a:r>
              <a:rPr lang="en-GB" altLang="nl-NL" sz="3200" dirty="0">
                <a:solidFill>
                  <a:srgbClr val="590F56"/>
                </a:solidFill>
              </a:rPr>
              <a:t>Always ask them how they would like to be guided – don’t assume you know.</a:t>
            </a:r>
          </a:p>
          <a:p>
            <a:pPr marL="571500" indent="-571500">
              <a:lnSpc>
                <a:spcPct val="80000"/>
              </a:lnSpc>
              <a:buFont typeface="Arial" panose="020B0604020202020204" pitchFamily="34" charset="0"/>
              <a:buChar char="•"/>
            </a:pPr>
            <a:r>
              <a:rPr lang="en-GB" altLang="nl-NL" sz="3200" dirty="0">
                <a:solidFill>
                  <a:srgbClr val="590F56"/>
                </a:solidFill>
              </a:rPr>
              <a:t>Don’t hold the person’s arm. Let them hold your arm at the elbow, with your arm by your side.</a:t>
            </a:r>
          </a:p>
          <a:p>
            <a:pPr marL="571500" indent="-571500">
              <a:lnSpc>
                <a:spcPct val="80000"/>
              </a:lnSpc>
              <a:buFont typeface="Arial" panose="020B0604020202020204" pitchFamily="34" charset="0"/>
              <a:buChar char="•"/>
            </a:pPr>
            <a:r>
              <a:rPr lang="en-GB" altLang="nl-NL" sz="3200" dirty="0">
                <a:solidFill>
                  <a:srgbClr val="590F56"/>
                </a:solidFill>
              </a:rPr>
              <a:t>While you’re walking, keep talking to the person, telling them where you’re going and what to be aware of (for example, when you’re going up and down steps</a:t>
            </a:r>
            <a:r>
              <a:rPr lang="en-GB" altLang="nl-NL" sz="3200" dirty="0" smtClean="0">
                <a:solidFill>
                  <a:srgbClr val="590F56"/>
                </a:solidFill>
              </a:rPr>
              <a:t>).</a:t>
            </a:r>
            <a:endParaRPr lang="fr-FR" sz="36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Visual </a:t>
            </a:r>
            <a:r>
              <a:rPr lang="fr-FR" sz="4000" b="1" dirty="0" err="1" smtClean="0">
                <a:solidFill>
                  <a:srgbClr val="590F56"/>
                </a:solidFill>
              </a:rPr>
              <a:t>impairment</a:t>
            </a:r>
            <a:r>
              <a:rPr lang="fr-FR" sz="4000" b="1" dirty="0" smtClean="0">
                <a:solidFill>
                  <a:srgbClr val="590F56"/>
                </a:solidFill>
              </a:rPr>
              <a:t> or </a:t>
            </a:r>
            <a:r>
              <a:rPr lang="fr-FR" sz="4000" b="1" dirty="0" err="1" smtClean="0">
                <a:solidFill>
                  <a:srgbClr val="590F56"/>
                </a:solidFill>
              </a:rPr>
              <a:t>sight</a:t>
            </a:r>
            <a:r>
              <a:rPr lang="fr-FR" sz="4000" b="1" dirty="0" smtClean="0">
                <a:solidFill>
                  <a:srgbClr val="590F56"/>
                </a:solidFill>
              </a:rPr>
              <a:t> </a:t>
            </a:r>
            <a:r>
              <a:rPr lang="fr-FR" sz="4000" b="1" dirty="0" err="1" smtClean="0">
                <a:solidFill>
                  <a:srgbClr val="590F56"/>
                </a:solidFill>
              </a:rPr>
              <a:t>loss</a:t>
            </a:r>
            <a:endParaRPr lang="fr-FR" sz="4000" b="1" dirty="0">
              <a:solidFill>
                <a:srgbClr val="590F56"/>
              </a:solidFill>
            </a:endParaRPr>
          </a:p>
        </p:txBody>
      </p:sp>
    </p:spTree>
    <p:extLst>
      <p:ext uri="{BB962C8B-B14F-4D97-AF65-F5344CB8AC3E}">
        <p14:creationId xmlns:p14="http://schemas.microsoft.com/office/powerpoint/2010/main" val="2120270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5361468"/>
          </a:xfrm>
          <a:prstGeom prst="rect">
            <a:avLst/>
          </a:prstGeom>
          <a:noFill/>
        </p:spPr>
        <p:txBody>
          <a:bodyPr wrap="square" rtlCol="0">
            <a:spAutoFit/>
          </a:bodyPr>
          <a:lstStyle/>
          <a:p>
            <a:pPr marL="119062" indent="0">
              <a:lnSpc>
                <a:spcPct val="80000"/>
              </a:lnSpc>
              <a:buNone/>
            </a:pPr>
            <a:r>
              <a:rPr lang="en-GB" altLang="nl-NL" sz="3600" i="1" dirty="0" smtClean="0">
                <a:solidFill>
                  <a:srgbClr val="590F56"/>
                </a:solidFill>
              </a:rPr>
              <a:t>Tips </a:t>
            </a:r>
            <a:r>
              <a:rPr lang="en-GB" altLang="nl-NL" sz="3600" i="1" dirty="0">
                <a:solidFill>
                  <a:srgbClr val="590F56"/>
                </a:solidFill>
              </a:rPr>
              <a:t>and </a:t>
            </a:r>
            <a:r>
              <a:rPr lang="en-GB" altLang="nl-NL" sz="3600" i="1" dirty="0" smtClean="0">
                <a:solidFill>
                  <a:srgbClr val="590F56"/>
                </a:solidFill>
              </a:rPr>
              <a:t>Tricks (2)</a:t>
            </a:r>
          </a:p>
          <a:p>
            <a:pPr marL="457200" indent="-457200">
              <a:lnSpc>
                <a:spcPct val="80000"/>
              </a:lnSpc>
              <a:buFont typeface="Arial" panose="020B0604020202020204" pitchFamily="34" charset="0"/>
              <a:buChar char="•"/>
            </a:pPr>
            <a:r>
              <a:rPr lang="en-GB" altLang="nl-NL" sz="2800" dirty="0">
                <a:solidFill>
                  <a:srgbClr val="590F56"/>
                </a:solidFill>
              </a:rPr>
              <a:t>Always look back when you’re going through doorways to make sure the person is in the right position and is not going to hurt themselves.</a:t>
            </a:r>
          </a:p>
          <a:p>
            <a:pPr marL="457200" indent="-457200">
              <a:lnSpc>
                <a:spcPct val="80000"/>
              </a:lnSpc>
              <a:buFont typeface="Arial" panose="020B0604020202020204" pitchFamily="34" charset="0"/>
              <a:buChar char="•"/>
            </a:pPr>
            <a:r>
              <a:rPr lang="en-GB" altLang="nl-NL" sz="2800" dirty="0">
                <a:solidFill>
                  <a:srgbClr val="590F56"/>
                </a:solidFill>
              </a:rPr>
              <a:t>If the person wants to sit down, allow them to manoeuvre into the chair independently, offering further verbal guidance if it looks as if they may miss the chair. Don’t push or pull people into the chair as this can be very distressing.</a:t>
            </a:r>
          </a:p>
          <a:p>
            <a:pPr marL="457200" indent="-457200">
              <a:lnSpc>
                <a:spcPct val="80000"/>
              </a:lnSpc>
              <a:buFont typeface="Arial" panose="020B0604020202020204" pitchFamily="34" charset="0"/>
              <a:buChar char="•"/>
            </a:pPr>
            <a:r>
              <a:rPr lang="en-GB" altLang="nl-NL" sz="2800" dirty="0">
                <a:solidFill>
                  <a:srgbClr val="590F56"/>
                </a:solidFill>
              </a:rPr>
              <a:t>Always let a person know when you are leaving them, and never leave them in the middle of a room.</a:t>
            </a: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Visual </a:t>
            </a:r>
            <a:r>
              <a:rPr lang="fr-FR" sz="4000" b="1" dirty="0" err="1" smtClean="0">
                <a:solidFill>
                  <a:srgbClr val="590F56"/>
                </a:solidFill>
              </a:rPr>
              <a:t>impairment</a:t>
            </a:r>
            <a:r>
              <a:rPr lang="fr-FR" sz="4000" b="1" dirty="0" smtClean="0">
                <a:solidFill>
                  <a:srgbClr val="590F56"/>
                </a:solidFill>
              </a:rPr>
              <a:t> or </a:t>
            </a:r>
            <a:r>
              <a:rPr lang="fr-FR" sz="4000" b="1" dirty="0" err="1" smtClean="0">
                <a:solidFill>
                  <a:srgbClr val="590F56"/>
                </a:solidFill>
              </a:rPr>
              <a:t>sight</a:t>
            </a:r>
            <a:r>
              <a:rPr lang="fr-FR" sz="4000" b="1" dirty="0" smtClean="0">
                <a:solidFill>
                  <a:srgbClr val="590F56"/>
                </a:solidFill>
              </a:rPr>
              <a:t> </a:t>
            </a:r>
            <a:r>
              <a:rPr lang="fr-FR" sz="4000" b="1" dirty="0" err="1" smtClean="0">
                <a:solidFill>
                  <a:srgbClr val="590F56"/>
                </a:solidFill>
              </a:rPr>
              <a:t>loss</a:t>
            </a:r>
            <a:endParaRPr lang="fr-FR" sz="4000" b="1" dirty="0">
              <a:solidFill>
                <a:srgbClr val="590F56"/>
              </a:solidFill>
            </a:endParaRPr>
          </a:p>
        </p:txBody>
      </p:sp>
    </p:spTree>
    <p:extLst>
      <p:ext uri="{BB962C8B-B14F-4D97-AF65-F5344CB8AC3E}">
        <p14:creationId xmlns:p14="http://schemas.microsoft.com/office/powerpoint/2010/main" val="2444471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315027"/>
          </a:xfrm>
          <a:prstGeom prst="rect">
            <a:avLst/>
          </a:prstGeom>
          <a:noFill/>
        </p:spPr>
        <p:txBody>
          <a:bodyPr wrap="square" rtlCol="0">
            <a:spAutoFit/>
          </a:bodyPr>
          <a:lstStyle/>
          <a:p>
            <a:pPr marL="457200" indent="-457200">
              <a:buFont typeface="Arial" panose="020B0604020202020204" pitchFamily="34" charset="0"/>
              <a:buChar char="•"/>
            </a:pPr>
            <a:r>
              <a:rPr lang="en-GB" altLang="nl-NL" sz="2800" dirty="0">
                <a:solidFill>
                  <a:srgbClr val="590F56"/>
                </a:solidFill>
              </a:rPr>
              <a:t>Introductions</a:t>
            </a:r>
          </a:p>
          <a:p>
            <a:pPr marL="457200" indent="-457200">
              <a:buFont typeface="Arial" panose="020B0604020202020204" pitchFamily="34" charset="0"/>
              <a:buChar char="•"/>
            </a:pPr>
            <a:r>
              <a:rPr lang="en-GB" altLang="nl-NL" sz="2800" dirty="0">
                <a:solidFill>
                  <a:srgbClr val="590F56"/>
                </a:solidFill>
              </a:rPr>
              <a:t>Good news session</a:t>
            </a:r>
          </a:p>
          <a:p>
            <a:pPr marL="457200" indent="-457200">
              <a:buFont typeface="Arial" panose="020B0604020202020204" pitchFamily="34" charset="0"/>
              <a:buChar char="•"/>
            </a:pPr>
            <a:r>
              <a:rPr lang="en-GB" altLang="nl-NL" sz="2800" dirty="0">
                <a:solidFill>
                  <a:srgbClr val="590F56"/>
                </a:solidFill>
              </a:rPr>
              <a:t>Reflections on changes to previous topics</a:t>
            </a:r>
          </a:p>
          <a:p>
            <a:pPr marL="457200" indent="-457200">
              <a:buFont typeface="Arial" panose="020B0604020202020204" pitchFamily="34" charset="0"/>
              <a:buChar char="•"/>
            </a:pPr>
            <a:r>
              <a:rPr lang="en-GB" altLang="nl-NL" sz="2800" dirty="0">
                <a:solidFill>
                  <a:srgbClr val="590F56"/>
                </a:solidFill>
              </a:rPr>
              <a:t>Outline content/objectives</a:t>
            </a:r>
          </a:p>
          <a:p>
            <a:pPr marL="457200" indent="-457200">
              <a:buFont typeface="Arial" panose="020B0604020202020204" pitchFamily="34" charset="0"/>
              <a:buChar char="•"/>
            </a:pPr>
            <a:r>
              <a:rPr lang="en-GB" altLang="nl-NL" sz="2800" dirty="0">
                <a:solidFill>
                  <a:srgbClr val="590F56"/>
                </a:solidFill>
              </a:rPr>
              <a:t>Topic discussion</a:t>
            </a:r>
          </a:p>
          <a:p>
            <a:pPr marL="457200" indent="-457200">
              <a:buFont typeface="Arial" panose="020B0604020202020204" pitchFamily="34" charset="0"/>
              <a:buChar char="•"/>
            </a:pPr>
            <a:r>
              <a:rPr lang="en-GB" altLang="nl-NL" sz="2800" dirty="0">
                <a:solidFill>
                  <a:srgbClr val="590F56"/>
                </a:solidFill>
              </a:rPr>
              <a:t>Comfort break</a:t>
            </a:r>
          </a:p>
          <a:p>
            <a:pPr marL="457200" indent="-457200">
              <a:buFont typeface="Arial" panose="020B0604020202020204" pitchFamily="34" charset="0"/>
              <a:buChar char="•"/>
            </a:pPr>
            <a:r>
              <a:rPr lang="en-GB" altLang="nl-NL" sz="2800" dirty="0">
                <a:solidFill>
                  <a:srgbClr val="590F56"/>
                </a:solidFill>
              </a:rPr>
              <a:t>Exercise</a:t>
            </a:r>
          </a:p>
          <a:p>
            <a:pPr marL="457200" indent="-457200">
              <a:buFont typeface="Arial" panose="020B0604020202020204" pitchFamily="34" charset="0"/>
              <a:buChar char="•"/>
            </a:pPr>
            <a:r>
              <a:rPr lang="en-GB" altLang="nl-NL" sz="2800" dirty="0">
                <a:solidFill>
                  <a:srgbClr val="590F56"/>
                </a:solidFill>
              </a:rPr>
              <a:t>Summary</a:t>
            </a:r>
          </a:p>
          <a:p>
            <a:pPr marL="457200" indent="-457200">
              <a:buFont typeface="Arial" panose="020B0604020202020204" pitchFamily="34" charset="0"/>
              <a:buChar char="•"/>
            </a:pPr>
            <a:r>
              <a:rPr lang="en-GB" altLang="nl-NL" sz="2800" dirty="0">
                <a:solidFill>
                  <a:srgbClr val="590F56"/>
                </a:solidFill>
              </a:rPr>
              <a:t>Homework</a:t>
            </a:r>
          </a:p>
          <a:p>
            <a:pPr marL="119062">
              <a:lnSpc>
                <a:spcPct val="80000"/>
              </a:lnSpc>
            </a:pP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Structure</a:t>
            </a:r>
            <a:endParaRPr lang="fr-FR" sz="4000" b="1" dirty="0">
              <a:solidFill>
                <a:srgbClr val="590F56"/>
              </a:solidFill>
            </a:endParaRPr>
          </a:p>
        </p:txBody>
      </p:sp>
    </p:spTree>
    <p:extLst>
      <p:ext uri="{BB962C8B-B14F-4D97-AF65-F5344CB8AC3E}">
        <p14:creationId xmlns:p14="http://schemas.microsoft.com/office/powerpoint/2010/main" val="2360571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45635"/>
          </a:xfrm>
          <a:prstGeom prst="rect">
            <a:avLst/>
          </a:prstGeom>
          <a:noFill/>
        </p:spPr>
        <p:txBody>
          <a:bodyPr wrap="square" rtlCol="0">
            <a:spAutoFit/>
          </a:bodyPr>
          <a:lstStyle/>
          <a:p>
            <a:pPr marL="119062" indent="0">
              <a:lnSpc>
                <a:spcPct val="80000"/>
              </a:lnSpc>
              <a:buNone/>
            </a:pPr>
            <a:endParaRPr lang="en-GB" altLang="nl-NL" sz="2800" i="1" dirty="0"/>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Sessions </a:t>
            </a:r>
            <a:r>
              <a:rPr lang="fr-FR" sz="4000" b="1" dirty="0" err="1" smtClean="0">
                <a:solidFill>
                  <a:srgbClr val="590F56"/>
                </a:solidFill>
              </a:rPr>
              <a:t>overview</a:t>
            </a:r>
            <a:endParaRPr lang="fr-FR" sz="4000" b="1" dirty="0">
              <a:solidFill>
                <a:srgbClr val="590F56"/>
              </a:solidFill>
            </a:endParaRPr>
          </a:p>
        </p:txBody>
      </p:sp>
      <p:sp>
        <p:nvSpPr>
          <p:cNvPr id="6" name="Rechthoek 5"/>
          <p:cNvSpPr/>
          <p:nvPr/>
        </p:nvSpPr>
        <p:spPr>
          <a:xfrm>
            <a:off x="1547664" y="1700808"/>
            <a:ext cx="6696744" cy="3108543"/>
          </a:xfrm>
          <a:prstGeom prst="rect">
            <a:avLst/>
          </a:prstGeom>
        </p:spPr>
        <p:txBody>
          <a:bodyPr wrap="square">
            <a:spAutoFit/>
          </a:bodyPr>
          <a:lstStyle/>
          <a:p>
            <a:r>
              <a:rPr lang="en-GB" altLang="nl-NL" sz="2800" dirty="0" smtClean="0">
                <a:solidFill>
                  <a:srgbClr val="590F56"/>
                </a:solidFill>
              </a:rPr>
              <a:t>1.  </a:t>
            </a:r>
            <a:r>
              <a:rPr lang="en-GB" altLang="nl-NL" sz="2800" dirty="0">
                <a:solidFill>
                  <a:srgbClr val="590F56"/>
                </a:solidFill>
              </a:rPr>
              <a:t>Getting to know you</a:t>
            </a:r>
          </a:p>
          <a:p>
            <a:r>
              <a:rPr lang="en-GB" altLang="nl-NL" sz="2800" dirty="0" smtClean="0">
                <a:solidFill>
                  <a:srgbClr val="590F56"/>
                </a:solidFill>
              </a:rPr>
              <a:t>2.  </a:t>
            </a:r>
            <a:r>
              <a:rPr lang="en-GB" altLang="nl-NL" sz="2800" dirty="0">
                <a:solidFill>
                  <a:srgbClr val="590F56"/>
                </a:solidFill>
              </a:rPr>
              <a:t>My circles of influence</a:t>
            </a:r>
          </a:p>
          <a:p>
            <a:r>
              <a:rPr lang="en-GB" altLang="nl-NL" sz="2800" dirty="0" smtClean="0">
                <a:solidFill>
                  <a:srgbClr val="590F56"/>
                </a:solidFill>
              </a:rPr>
              <a:t>3.  </a:t>
            </a:r>
            <a:r>
              <a:rPr lang="en-GB" altLang="nl-NL" sz="2800" dirty="0">
                <a:solidFill>
                  <a:srgbClr val="590F56"/>
                </a:solidFill>
              </a:rPr>
              <a:t>Choices within the close circles</a:t>
            </a:r>
          </a:p>
          <a:p>
            <a:r>
              <a:rPr lang="en-GB" altLang="nl-NL" sz="2800" dirty="0" smtClean="0">
                <a:solidFill>
                  <a:srgbClr val="590F56"/>
                </a:solidFill>
              </a:rPr>
              <a:t>4.  </a:t>
            </a:r>
            <a:r>
              <a:rPr lang="en-GB" altLang="nl-NL" sz="2800" dirty="0">
                <a:solidFill>
                  <a:srgbClr val="590F56"/>
                </a:solidFill>
              </a:rPr>
              <a:t>Doing it together</a:t>
            </a:r>
          </a:p>
          <a:p>
            <a:r>
              <a:rPr lang="en-GB" altLang="nl-NL" sz="2800" dirty="0" smtClean="0">
                <a:solidFill>
                  <a:srgbClr val="590F56"/>
                </a:solidFill>
              </a:rPr>
              <a:t>5.  </a:t>
            </a:r>
            <a:r>
              <a:rPr lang="en-GB" altLang="nl-NL" sz="2800" dirty="0">
                <a:solidFill>
                  <a:srgbClr val="590F56"/>
                </a:solidFill>
              </a:rPr>
              <a:t>Influencing professionals and services</a:t>
            </a:r>
          </a:p>
          <a:p>
            <a:r>
              <a:rPr lang="en-GB" altLang="nl-NL" sz="2800" dirty="0" smtClean="0">
                <a:solidFill>
                  <a:srgbClr val="590F56"/>
                </a:solidFill>
              </a:rPr>
              <a:t>6.  </a:t>
            </a:r>
            <a:r>
              <a:rPr lang="en-GB" altLang="nl-NL" sz="2800" dirty="0">
                <a:solidFill>
                  <a:srgbClr val="590F56"/>
                </a:solidFill>
              </a:rPr>
              <a:t>Decision makers and influence</a:t>
            </a:r>
          </a:p>
          <a:p>
            <a:r>
              <a:rPr lang="en-GB" altLang="nl-NL" sz="2800" dirty="0" smtClean="0">
                <a:solidFill>
                  <a:srgbClr val="590F56"/>
                </a:solidFill>
              </a:rPr>
              <a:t>7.  </a:t>
            </a:r>
            <a:r>
              <a:rPr lang="en-GB" altLang="nl-NL" sz="2800" dirty="0">
                <a:solidFill>
                  <a:srgbClr val="590F56"/>
                </a:solidFill>
              </a:rPr>
              <a:t>Reflecting, evaluating and going forward</a:t>
            </a:r>
          </a:p>
        </p:txBody>
      </p:sp>
    </p:spTree>
    <p:extLst>
      <p:ext uri="{BB962C8B-B14F-4D97-AF65-F5344CB8AC3E}">
        <p14:creationId xmlns:p14="http://schemas.microsoft.com/office/powerpoint/2010/main" val="1689591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675504"/>
            <a:ext cx="7488832" cy="4228850"/>
          </a:xfrm>
          <a:prstGeom prst="rect">
            <a:avLst/>
          </a:prstGeom>
          <a:noFill/>
        </p:spPr>
        <p:txBody>
          <a:bodyPr wrap="square" rtlCol="0">
            <a:spAutoFit/>
          </a:bodyPr>
          <a:lstStyle/>
          <a:p>
            <a:pPr>
              <a:buFont typeface="Wingdings 2" panose="05020102010507070707" pitchFamily="18" charset="2"/>
              <a:buNone/>
              <a:defRPr/>
            </a:pPr>
            <a:r>
              <a:rPr lang="nl-NL" sz="3600" b="1" dirty="0" err="1">
                <a:solidFill>
                  <a:srgbClr val="590F56"/>
                </a:solidFill>
              </a:rPr>
              <a:t>Getting</a:t>
            </a:r>
            <a:r>
              <a:rPr lang="nl-NL" sz="3600" b="1" dirty="0">
                <a:solidFill>
                  <a:srgbClr val="590F56"/>
                </a:solidFill>
              </a:rPr>
              <a:t> </a:t>
            </a:r>
            <a:r>
              <a:rPr lang="nl-NL" sz="3600" b="1" dirty="0" err="1">
                <a:solidFill>
                  <a:srgbClr val="590F56"/>
                </a:solidFill>
              </a:rPr>
              <a:t>to</a:t>
            </a:r>
            <a:r>
              <a:rPr lang="nl-NL" sz="3600" b="1" dirty="0">
                <a:solidFill>
                  <a:srgbClr val="590F56"/>
                </a:solidFill>
              </a:rPr>
              <a:t> </a:t>
            </a:r>
            <a:r>
              <a:rPr lang="nl-NL" sz="3600" b="1" dirty="0" err="1">
                <a:solidFill>
                  <a:srgbClr val="590F56"/>
                </a:solidFill>
              </a:rPr>
              <a:t>know</a:t>
            </a:r>
            <a:r>
              <a:rPr lang="nl-NL" sz="3600" b="1" dirty="0">
                <a:solidFill>
                  <a:srgbClr val="590F56"/>
                </a:solidFill>
              </a:rPr>
              <a:t> </a:t>
            </a:r>
            <a:r>
              <a:rPr lang="nl-NL" sz="3600" b="1" dirty="0" err="1">
                <a:solidFill>
                  <a:srgbClr val="590F56"/>
                </a:solidFill>
              </a:rPr>
              <a:t>you</a:t>
            </a:r>
            <a:endParaRPr lang="nl-NL" sz="3600" b="1" dirty="0">
              <a:solidFill>
                <a:srgbClr val="590F56"/>
              </a:solidFill>
            </a:endParaRPr>
          </a:p>
          <a:p>
            <a:pPr marL="119062" indent="0">
              <a:buFont typeface="Wingdings 2" panose="05020102010507070707" pitchFamily="18" charset="2"/>
              <a:buNone/>
              <a:defRPr/>
            </a:pPr>
            <a:endParaRPr lang="nl-NL" sz="2800" dirty="0" smtClean="0">
              <a:solidFill>
                <a:srgbClr val="590F56"/>
              </a:solidFill>
            </a:endParaRPr>
          </a:p>
          <a:p>
            <a:pPr>
              <a:buFont typeface="Wingdings 2" panose="05020102010507070707" pitchFamily="18" charset="2"/>
              <a:buNone/>
              <a:defRPr/>
            </a:pPr>
            <a:r>
              <a:rPr lang="nl-NL" sz="3200" dirty="0" err="1" smtClean="0">
                <a:solidFill>
                  <a:srgbClr val="590F56"/>
                </a:solidFill>
              </a:rPr>
              <a:t>Aims</a:t>
            </a:r>
            <a:r>
              <a:rPr lang="nl-NL" sz="3200" dirty="0" smtClean="0">
                <a:solidFill>
                  <a:srgbClr val="590F56"/>
                </a:solidFill>
              </a:rPr>
              <a:t> of the </a:t>
            </a:r>
            <a:r>
              <a:rPr lang="nl-NL" sz="3200" dirty="0" err="1" smtClean="0">
                <a:solidFill>
                  <a:srgbClr val="590F56"/>
                </a:solidFill>
              </a:rPr>
              <a:t>session</a:t>
            </a:r>
            <a:r>
              <a:rPr lang="nl-NL" sz="3200" dirty="0" smtClean="0">
                <a:solidFill>
                  <a:srgbClr val="590F56"/>
                </a:solidFill>
              </a:rPr>
              <a:t>:</a:t>
            </a:r>
            <a:endParaRPr lang="nl-NL" sz="3200" dirty="0" smtClean="0">
              <a:solidFill>
                <a:srgbClr val="590F56"/>
              </a:solidFill>
            </a:endParaRPr>
          </a:p>
          <a:p>
            <a:pPr marL="457200" indent="-457200">
              <a:buFont typeface="Arial" panose="020B0604020202020204" pitchFamily="34" charset="0"/>
              <a:buChar char="•"/>
              <a:defRPr/>
            </a:pPr>
            <a:r>
              <a:rPr lang="en-GB" sz="3200" dirty="0" smtClean="0">
                <a:solidFill>
                  <a:srgbClr val="590F56"/>
                </a:solidFill>
              </a:rPr>
              <a:t>Understanding </a:t>
            </a:r>
            <a:r>
              <a:rPr lang="en-GB" sz="3200" dirty="0">
                <a:solidFill>
                  <a:srgbClr val="590F56"/>
                </a:solidFill>
              </a:rPr>
              <a:t>me the individual  </a:t>
            </a:r>
            <a:endParaRPr lang="nl-NL" sz="3200" dirty="0">
              <a:solidFill>
                <a:srgbClr val="590F56"/>
              </a:solidFill>
            </a:endParaRPr>
          </a:p>
          <a:p>
            <a:pPr marL="457200" indent="-457200">
              <a:buFont typeface="Arial" panose="020B0604020202020204" pitchFamily="34" charset="0"/>
              <a:buChar char="•"/>
              <a:defRPr/>
            </a:pPr>
            <a:r>
              <a:rPr lang="en-GB" sz="3200" dirty="0">
                <a:solidFill>
                  <a:srgbClr val="590F56"/>
                </a:solidFill>
              </a:rPr>
              <a:t>To listen to others</a:t>
            </a:r>
            <a:endParaRPr lang="nl-NL" sz="3200" dirty="0">
              <a:solidFill>
                <a:srgbClr val="590F56"/>
              </a:solidFill>
            </a:endParaRPr>
          </a:p>
          <a:p>
            <a:pPr marL="457200" indent="-457200">
              <a:buFont typeface="Arial" panose="020B0604020202020204" pitchFamily="34" charset="0"/>
              <a:buChar char="•"/>
              <a:defRPr/>
            </a:pPr>
            <a:r>
              <a:rPr lang="en-GB" sz="3200" dirty="0">
                <a:solidFill>
                  <a:srgbClr val="590F56"/>
                </a:solidFill>
              </a:rPr>
              <a:t>When I listen to others they will listen to me</a:t>
            </a:r>
            <a:endParaRPr lang="nl-NL" sz="3200" dirty="0">
              <a:solidFill>
                <a:srgbClr val="590F56"/>
              </a:solidFill>
            </a:endParaRPr>
          </a:p>
          <a:p>
            <a:pPr marL="119062" indent="0">
              <a:lnSpc>
                <a:spcPct val="80000"/>
              </a:lnSpc>
              <a:buNone/>
            </a:pPr>
            <a:endParaRPr lang="en-GB" altLang="nl-NL" sz="2800" dirty="0">
              <a:solidFill>
                <a:srgbClr val="590F56"/>
              </a:solidFill>
            </a:endParaRP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1 </a:t>
            </a:r>
            <a:endParaRPr lang="fr-FR" sz="4000" b="1" dirty="0">
              <a:solidFill>
                <a:srgbClr val="590F56"/>
              </a:solidFill>
            </a:endParaRPr>
          </a:p>
        </p:txBody>
      </p:sp>
    </p:spTree>
    <p:extLst>
      <p:ext uri="{BB962C8B-B14F-4D97-AF65-F5344CB8AC3E}">
        <p14:creationId xmlns:p14="http://schemas.microsoft.com/office/powerpoint/2010/main" val="3228803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524315"/>
          </a:xfrm>
          <a:prstGeom prst="rect">
            <a:avLst/>
          </a:prstGeom>
          <a:noFill/>
        </p:spPr>
        <p:txBody>
          <a:bodyPr wrap="square" rtlCol="0">
            <a:spAutoFit/>
          </a:bodyPr>
          <a:lstStyle/>
          <a:p>
            <a:pPr marL="119062" indent="0">
              <a:buFont typeface="Wingdings 2" panose="05020102010507070707" pitchFamily="18" charset="2"/>
              <a:buNone/>
              <a:defRPr/>
            </a:pPr>
            <a:r>
              <a:rPr lang="nl-NL" sz="3600" b="1" dirty="0" err="1">
                <a:solidFill>
                  <a:srgbClr val="590F56"/>
                </a:solidFill>
              </a:rPr>
              <a:t>Getting</a:t>
            </a:r>
            <a:r>
              <a:rPr lang="nl-NL" sz="3600" b="1" dirty="0">
                <a:solidFill>
                  <a:srgbClr val="590F56"/>
                </a:solidFill>
              </a:rPr>
              <a:t> </a:t>
            </a:r>
            <a:r>
              <a:rPr lang="nl-NL" sz="3600" b="1" dirty="0" err="1">
                <a:solidFill>
                  <a:srgbClr val="590F56"/>
                </a:solidFill>
              </a:rPr>
              <a:t>to</a:t>
            </a:r>
            <a:r>
              <a:rPr lang="nl-NL" sz="3600" b="1" dirty="0">
                <a:solidFill>
                  <a:srgbClr val="590F56"/>
                </a:solidFill>
              </a:rPr>
              <a:t> </a:t>
            </a:r>
            <a:r>
              <a:rPr lang="nl-NL" sz="3600" b="1" dirty="0" err="1">
                <a:solidFill>
                  <a:srgbClr val="590F56"/>
                </a:solidFill>
              </a:rPr>
              <a:t>know</a:t>
            </a:r>
            <a:r>
              <a:rPr lang="nl-NL" sz="3600" b="1" dirty="0">
                <a:solidFill>
                  <a:srgbClr val="590F56"/>
                </a:solidFill>
              </a:rPr>
              <a:t> </a:t>
            </a:r>
            <a:r>
              <a:rPr lang="nl-NL" sz="3600" b="1" dirty="0" err="1">
                <a:solidFill>
                  <a:srgbClr val="590F56"/>
                </a:solidFill>
              </a:rPr>
              <a:t>you</a:t>
            </a:r>
            <a:endParaRPr lang="nl-NL" sz="3600" b="1" dirty="0">
              <a:solidFill>
                <a:srgbClr val="590F56"/>
              </a:solidFill>
            </a:endParaRPr>
          </a:p>
          <a:p>
            <a:pPr marL="119062" indent="0">
              <a:buFont typeface="Wingdings 2" panose="05020102010507070707" pitchFamily="18" charset="2"/>
              <a:buNone/>
              <a:defRPr/>
            </a:pPr>
            <a:endParaRPr lang="nl-NL" sz="2800" dirty="0" smtClean="0">
              <a:solidFill>
                <a:srgbClr val="590F56"/>
              </a:solidFill>
            </a:endParaRPr>
          </a:p>
          <a:p>
            <a:pPr marL="457200" indent="-457200">
              <a:buFont typeface="Arial" panose="020B0604020202020204" pitchFamily="34" charset="0"/>
              <a:buChar char="•"/>
            </a:pPr>
            <a:r>
              <a:rPr lang="en-GB" altLang="nl-NL" sz="2800" dirty="0">
                <a:solidFill>
                  <a:srgbClr val="590F56"/>
                </a:solidFill>
              </a:rPr>
              <a:t>Be committed to take what you  learn back in to your everyday life and carry out small ‘home project’ tasks between sessions. </a:t>
            </a:r>
            <a:endParaRPr lang="nl-NL" altLang="nl-NL" sz="2800" dirty="0">
              <a:solidFill>
                <a:srgbClr val="590F56"/>
              </a:solidFill>
            </a:endParaRPr>
          </a:p>
          <a:p>
            <a:pPr marL="457200" indent="-457200">
              <a:buFont typeface="Arial" panose="020B0604020202020204" pitchFamily="34" charset="0"/>
              <a:buChar char="•"/>
            </a:pPr>
            <a:r>
              <a:rPr lang="en-GB" altLang="nl-NL" sz="2800" dirty="0">
                <a:solidFill>
                  <a:srgbClr val="590F56"/>
                </a:solidFill>
              </a:rPr>
              <a:t>Be prepared to complete an evaluation of your experience in each workshop </a:t>
            </a:r>
            <a:r>
              <a:rPr lang="en-GB" altLang="nl-NL" sz="2800" dirty="0" smtClean="0">
                <a:solidFill>
                  <a:srgbClr val="590F56"/>
                </a:solidFill>
              </a:rPr>
              <a:t>sessions. </a:t>
            </a:r>
            <a:endParaRPr lang="nl-NL" altLang="nl-NL" sz="2800" dirty="0">
              <a:solidFill>
                <a:srgbClr val="590F56"/>
              </a:solidFill>
            </a:endParaRPr>
          </a:p>
          <a:p>
            <a:pPr marL="457200" indent="-457200">
              <a:buFont typeface="Arial" panose="020B0604020202020204" pitchFamily="34" charset="0"/>
              <a:buChar char="•"/>
            </a:pPr>
            <a:r>
              <a:rPr lang="en-GB" altLang="nl-NL" sz="2800" dirty="0">
                <a:solidFill>
                  <a:srgbClr val="590F56"/>
                </a:solidFill>
              </a:rPr>
              <a:t>Be prepared to complete a follow up evaluation three months after the sessions </a:t>
            </a:r>
            <a:r>
              <a:rPr lang="en-GB" altLang="nl-NL" sz="2800" dirty="0" smtClean="0">
                <a:solidFill>
                  <a:srgbClr val="590F56"/>
                </a:solidFill>
              </a:rPr>
              <a:t>end</a:t>
            </a:r>
            <a:r>
              <a:rPr lang="en-GB" altLang="nl-NL" sz="2800" dirty="0" smtClean="0">
                <a:solidFill>
                  <a:srgbClr val="590F56"/>
                </a:solidFill>
              </a:rPr>
              <a:t>.</a:t>
            </a:r>
            <a:endParaRPr lang="en-GB" altLang="nl-NL" sz="2800" i="1" dirty="0">
              <a:solidFill>
                <a:srgbClr val="590F56"/>
              </a:solidFill>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1 </a:t>
            </a:r>
            <a:endParaRPr lang="fr-FR" sz="4000" b="1" dirty="0">
              <a:solidFill>
                <a:srgbClr val="590F56"/>
              </a:solidFill>
            </a:endParaRPr>
          </a:p>
        </p:txBody>
      </p:sp>
    </p:spTree>
    <p:extLst>
      <p:ext uri="{BB962C8B-B14F-4D97-AF65-F5344CB8AC3E}">
        <p14:creationId xmlns:p14="http://schemas.microsoft.com/office/powerpoint/2010/main" val="590107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561084"/>
            <a:ext cx="7488832" cy="3884140"/>
          </a:xfrm>
          <a:prstGeom prst="rect">
            <a:avLst/>
          </a:prstGeom>
          <a:noFill/>
        </p:spPr>
        <p:txBody>
          <a:bodyPr wrap="square" rtlCol="0">
            <a:spAutoFit/>
          </a:bodyPr>
          <a:lstStyle/>
          <a:p>
            <a:r>
              <a:rPr lang="en-GB" altLang="nl-NL" sz="2800" b="1" dirty="0" smtClean="0">
                <a:solidFill>
                  <a:srgbClr val="590F56"/>
                </a:solidFill>
              </a:rPr>
              <a:t>Group rules (1)</a:t>
            </a:r>
          </a:p>
          <a:p>
            <a:endParaRPr lang="en-GB" altLang="nl-NL" sz="2800" dirty="0">
              <a:solidFill>
                <a:srgbClr val="590F56"/>
              </a:solidFill>
            </a:endParaRPr>
          </a:p>
          <a:p>
            <a:pPr marL="457200" indent="-457200">
              <a:buFont typeface="Arial" panose="020B0604020202020204" pitchFamily="34" charset="0"/>
              <a:buChar char="•"/>
            </a:pPr>
            <a:r>
              <a:rPr lang="en-GB" altLang="nl-NL" sz="2800" dirty="0" smtClean="0">
                <a:solidFill>
                  <a:srgbClr val="590F56"/>
                </a:solidFill>
              </a:rPr>
              <a:t>Be </a:t>
            </a:r>
            <a:r>
              <a:rPr lang="en-GB" altLang="nl-NL" sz="2800" dirty="0">
                <a:solidFill>
                  <a:srgbClr val="590F56"/>
                </a:solidFill>
              </a:rPr>
              <a:t>respectful </a:t>
            </a:r>
          </a:p>
          <a:p>
            <a:pPr marL="457200" indent="-457200">
              <a:buFont typeface="Arial" panose="020B0604020202020204" pitchFamily="34" charset="0"/>
              <a:buChar char="•"/>
            </a:pPr>
            <a:r>
              <a:rPr lang="en-GB" altLang="nl-NL" sz="2800" dirty="0">
                <a:solidFill>
                  <a:srgbClr val="590F56"/>
                </a:solidFill>
              </a:rPr>
              <a:t>Listen to each other </a:t>
            </a:r>
          </a:p>
          <a:p>
            <a:pPr marL="457200" indent="-457200">
              <a:buFont typeface="Arial" panose="020B0604020202020204" pitchFamily="34" charset="0"/>
              <a:buChar char="•"/>
            </a:pPr>
            <a:r>
              <a:rPr lang="en-GB" altLang="nl-NL" sz="2800" dirty="0">
                <a:solidFill>
                  <a:srgbClr val="590F56"/>
                </a:solidFill>
              </a:rPr>
              <a:t>Do not be afraid to try</a:t>
            </a:r>
          </a:p>
          <a:p>
            <a:pPr marL="457200" indent="-457200">
              <a:buFont typeface="Arial" panose="020B0604020202020204" pitchFamily="34" charset="0"/>
              <a:buChar char="•"/>
            </a:pPr>
            <a:r>
              <a:rPr lang="en-GB" altLang="nl-NL" sz="2800" dirty="0">
                <a:solidFill>
                  <a:srgbClr val="590F56"/>
                </a:solidFill>
              </a:rPr>
              <a:t>Everybody is entitled to their own opinion </a:t>
            </a:r>
          </a:p>
          <a:p>
            <a:pPr marL="457200" indent="-457200">
              <a:buFont typeface="Arial" panose="020B0604020202020204" pitchFamily="34" charset="0"/>
              <a:buChar char="•"/>
            </a:pPr>
            <a:r>
              <a:rPr lang="en-GB" altLang="nl-NL" sz="2800" dirty="0">
                <a:solidFill>
                  <a:srgbClr val="590F56"/>
                </a:solidFill>
              </a:rPr>
              <a:t>Turn up on time to sessions</a:t>
            </a:r>
          </a:p>
          <a:p>
            <a:pPr marL="457200" indent="-457200">
              <a:buFont typeface="Arial" panose="020B0604020202020204" pitchFamily="34" charset="0"/>
              <a:buChar char="•"/>
            </a:pPr>
            <a:r>
              <a:rPr lang="en-GB" altLang="nl-NL" sz="2800" dirty="0">
                <a:solidFill>
                  <a:srgbClr val="590F56"/>
                </a:solidFill>
              </a:rPr>
              <a:t>Turn off mobile phones</a:t>
            </a: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1 </a:t>
            </a:r>
            <a:endParaRPr lang="fr-FR" sz="4000" b="1" dirty="0">
              <a:solidFill>
                <a:srgbClr val="590F56"/>
              </a:solidFill>
            </a:endParaRPr>
          </a:p>
        </p:txBody>
      </p:sp>
    </p:spTree>
    <p:extLst>
      <p:ext uri="{BB962C8B-B14F-4D97-AF65-F5344CB8AC3E}">
        <p14:creationId xmlns:p14="http://schemas.microsoft.com/office/powerpoint/2010/main" val="246122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745915"/>
          </a:xfrm>
          <a:prstGeom prst="rect">
            <a:avLst/>
          </a:prstGeom>
          <a:noFill/>
        </p:spPr>
        <p:txBody>
          <a:bodyPr wrap="square" rtlCol="0">
            <a:spAutoFit/>
          </a:bodyPr>
          <a:lstStyle/>
          <a:p>
            <a:pPr>
              <a:spcBef>
                <a:spcPct val="20000"/>
              </a:spcBef>
              <a:defRPr/>
            </a:pPr>
            <a:r>
              <a:rPr lang="en-GB" sz="2800" b="1" dirty="0" smtClean="0">
                <a:solidFill>
                  <a:srgbClr val="590F56"/>
                </a:solidFill>
              </a:rPr>
              <a:t>Group rules (2)</a:t>
            </a:r>
          </a:p>
          <a:p>
            <a:pPr>
              <a:spcBef>
                <a:spcPct val="20000"/>
              </a:spcBef>
              <a:defRPr/>
            </a:pPr>
            <a:endParaRPr lang="en-GB" sz="2800" dirty="0" smtClean="0">
              <a:solidFill>
                <a:srgbClr val="590F56"/>
              </a:solidFill>
            </a:endParaRPr>
          </a:p>
          <a:p>
            <a:pPr marL="342900" indent="-342900">
              <a:spcBef>
                <a:spcPct val="20000"/>
              </a:spcBef>
              <a:buFontTx/>
              <a:buChar char="•"/>
              <a:defRPr/>
            </a:pPr>
            <a:r>
              <a:rPr lang="en-GB" sz="2800" dirty="0" smtClean="0">
                <a:solidFill>
                  <a:srgbClr val="590F56"/>
                </a:solidFill>
              </a:rPr>
              <a:t>Be </a:t>
            </a:r>
            <a:r>
              <a:rPr lang="en-GB" sz="2800" dirty="0">
                <a:solidFill>
                  <a:srgbClr val="590F56"/>
                </a:solidFill>
              </a:rPr>
              <a:t>interested and motivated in learning new life skills </a:t>
            </a:r>
          </a:p>
          <a:p>
            <a:pPr marL="342900" indent="-342900">
              <a:spcBef>
                <a:spcPct val="20000"/>
              </a:spcBef>
              <a:buFontTx/>
              <a:buChar char="•"/>
              <a:defRPr/>
            </a:pPr>
            <a:r>
              <a:rPr lang="en-GB" sz="2800" dirty="0">
                <a:solidFill>
                  <a:srgbClr val="590F56"/>
                </a:solidFill>
              </a:rPr>
              <a:t>Be committed to be part of a diverse group and willing to work in an open, inclusive learning environment.</a:t>
            </a:r>
          </a:p>
          <a:p>
            <a:pPr marL="342900" indent="-342900">
              <a:spcBef>
                <a:spcPct val="20000"/>
              </a:spcBef>
              <a:buFontTx/>
              <a:buChar char="•"/>
              <a:defRPr/>
            </a:pPr>
            <a:r>
              <a:rPr lang="en-GB" sz="2800" dirty="0">
                <a:solidFill>
                  <a:srgbClr val="590F56"/>
                </a:solidFill>
              </a:rPr>
              <a:t>Be able to commit to attending seven learning sessions each of which will be a minimum of 2.5 hours long</a:t>
            </a:r>
            <a:r>
              <a:rPr lang="en-GB" sz="2800" dirty="0" smtClean="0">
                <a:solidFill>
                  <a:srgbClr val="590F56"/>
                </a:solidFill>
              </a:rPr>
              <a:t>.</a:t>
            </a:r>
            <a:endParaRPr lang="en-GB" sz="2800" dirty="0">
              <a:solidFill>
                <a:srgbClr val="590F56"/>
              </a:solidFill>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1 </a:t>
            </a:r>
            <a:endParaRPr lang="fr-FR" sz="4000" b="1" dirty="0">
              <a:solidFill>
                <a:srgbClr val="590F56"/>
              </a:solidFill>
            </a:endParaRPr>
          </a:p>
        </p:txBody>
      </p:sp>
    </p:spTree>
    <p:extLst>
      <p:ext uri="{BB962C8B-B14F-4D97-AF65-F5344CB8AC3E}">
        <p14:creationId xmlns:p14="http://schemas.microsoft.com/office/powerpoint/2010/main" val="802297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4776" y="1589886"/>
            <a:ext cx="8427704" cy="4708981"/>
          </a:xfrm>
          <a:prstGeom prst="rect">
            <a:avLst/>
          </a:prstGeom>
          <a:noFill/>
        </p:spPr>
        <p:txBody>
          <a:bodyPr wrap="square" rtlCol="0">
            <a:spAutoFit/>
          </a:bodyPr>
          <a:lstStyle/>
          <a:p>
            <a:pPr>
              <a:defRPr/>
            </a:pPr>
            <a:r>
              <a:rPr lang="nl-NL" sz="3600" b="1" dirty="0" err="1">
                <a:solidFill>
                  <a:srgbClr val="590F56"/>
                </a:solidFill>
                <a:latin typeface="+mj-lt"/>
                <a:cs typeface="Arial" panose="020B0604020202020204" pitchFamily="34" charset="0"/>
              </a:rPr>
              <a:t>Individual</a:t>
            </a:r>
            <a:r>
              <a:rPr lang="nl-NL" sz="3600" b="1" dirty="0">
                <a:solidFill>
                  <a:srgbClr val="590F56"/>
                </a:solidFill>
                <a:latin typeface="+mj-lt"/>
                <a:cs typeface="Arial" panose="020B0604020202020204" pitchFamily="34" charset="0"/>
              </a:rPr>
              <a:t> </a:t>
            </a:r>
            <a:r>
              <a:rPr lang="nl-NL" sz="3600" b="1" dirty="0" err="1">
                <a:solidFill>
                  <a:srgbClr val="590F56"/>
                </a:solidFill>
                <a:latin typeface="+mj-lt"/>
                <a:cs typeface="Arial" panose="020B0604020202020204" pitchFamily="34" charset="0"/>
              </a:rPr>
              <a:t>and</a:t>
            </a:r>
            <a:r>
              <a:rPr lang="nl-NL" sz="3600" b="1" dirty="0">
                <a:solidFill>
                  <a:srgbClr val="590F56"/>
                </a:solidFill>
                <a:latin typeface="+mj-lt"/>
                <a:cs typeface="Arial" panose="020B0604020202020204" pitchFamily="34" charset="0"/>
              </a:rPr>
              <a:t> close </a:t>
            </a:r>
            <a:r>
              <a:rPr lang="nl-NL" sz="3600" b="1" dirty="0" err="1">
                <a:solidFill>
                  <a:srgbClr val="590F56"/>
                </a:solidFill>
                <a:latin typeface="+mj-lt"/>
                <a:cs typeface="Arial" panose="020B0604020202020204" pitchFamily="34" charset="0"/>
              </a:rPr>
              <a:t>circle</a:t>
            </a:r>
            <a:endParaRPr lang="nl-NL" sz="3600" b="1" dirty="0">
              <a:solidFill>
                <a:srgbClr val="590F56"/>
              </a:solidFill>
              <a:latin typeface="+mj-lt"/>
              <a:cs typeface="Arial" panose="020B0604020202020204" pitchFamily="34" charset="0"/>
            </a:endParaRPr>
          </a:p>
          <a:p>
            <a:pPr>
              <a:defRPr/>
            </a:pPr>
            <a:endParaRPr lang="nl-NL" sz="3600" dirty="0">
              <a:solidFill>
                <a:srgbClr val="590F56"/>
              </a:solidFill>
              <a:latin typeface="+mj-lt"/>
              <a:cs typeface="Arial" panose="020B0604020202020204" pitchFamily="34" charset="0"/>
            </a:endParaRPr>
          </a:p>
          <a:p>
            <a:pPr>
              <a:defRPr/>
            </a:pPr>
            <a:r>
              <a:rPr lang="nl-NL" sz="3200" dirty="0" err="1">
                <a:solidFill>
                  <a:srgbClr val="590F56"/>
                </a:solidFill>
                <a:latin typeface="+mj-lt"/>
                <a:cs typeface="Arial" panose="020B0604020202020204" pitchFamily="34" charset="0"/>
              </a:rPr>
              <a:t>Aims</a:t>
            </a:r>
            <a:r>
              <a:rPr lang="nl-NL" sz="3200" dirty="0">
                <a:solidFill>
                  <a:srgbClr val="590F56"/>
                </a:solidFill>
                <a:latin typeface="+mj-lt"/>
                <a:cs typeface="Arial" panose="020B0604020202020204" pitchFamily="34" charset="0"/>
              </a:rPr>
              <a:t> of the </a:t>
            </a:r>
            <a:r>
              <a:rPr lang="nl-NL" sz="3200" dirty="0" err="1">
                <a:solidFill>
                  <a:srgbClr val="590F56"/>
                </a:solidFill>
                <a:latin typeface="+mj-lt"/>
                <a:cs typeface="Arial" panose="020B0604020202020204" pitchFamily="34" charset="0"/>
              </a:rPr>
              <a:t>session</a:t>
            </a:r>
            <a:r>
              <a:rPr lang="nl-NL" sz="3200" dirty="0">
                <a:solidFill>
                  <a:srgbClr val="590F56"/>
                </a:solidFill>
                <a:latin typeface="+mj-lt"/>
                <a:cs typeface="Arial" panose="020B0604020202020204" pitchFamily="34" charset="0"/>
              </a:rPr>
              <a:t>:</a:t>
            </a:r>
          </a:p>
          <a:p>
            <a:pPr marL="457200" indent="-457200">
              <a:buFont typeface="Arial" pitchFamily="34" charset="0"/>
              <a:buChar char="•"/>
              <a:defRPr/>
            </a:pPr>
            <a:r>
              <a:rPr lang="en-GB" sz="2800" dirty="0">
                <a:solidFill>
                  <a:srgbClr val="590F56"/>
                </a:solidFill>
                <a:latin typeface="+mj-lt"/>
                <a:cs typeface="Arial" panose="020B0604020202020204" pitchFamily="34" charset="0"/>
              </a:rPr>
              <a:t>Understand who is important to me  </a:t>
            </a:r>
            <a:endParaRPr lang="nl-NL" sz="2800" dirty="0">
              <a:solidFill>
                <a:srgbClr val="590F56"/>
              </a:solidFill>
              <a:latin typeface="+mj-lt"/>
              <a:cs typeface="Arial" panose="020B0604020202020204" pitchFamily="34" charset="0"/>
            </a:endParaRPr>
          </a:p>
          <a:p>
            <a:pPr marL="457200" indent="-457200">
              <a:buFont typeface="Arial" pitchFamily="34" charset="0"/>
              <a:buChar char="•"/>
              <a:defRPr/>
            </a:pPr>
            <a:r>
              <a:rPr lang="en-GB" sz="2800" dirty="0">
                <a:solidFill>
                  <a:srgbClr val="590F56"/>
                </a:solidFill>
                <a:latin typeface="+mj-lt"/>
                <a:cs typeface="Arial" panose="020B0604020202020204" pitchFamily="34" charset="0"/>
              </a:rPr>
              <a:t>Knowing and experiencing the possibilities of being connected</a:t>
            </a:r>
            <a:endParaRPr lang="nl-NL" sz="2800" dirty="0">
              <a:solidFill>
                <a:srgbClr val="590F56"/>
              </a:solidFill>
              <a:latin typeface="+mj-lt"/>
              <a:cs typeface="Arial" panose="020B0604020202020204" pitchFamily="34" charset="0"/>
            </a:endParaRPr>
          </a:p>
          <a:p>
            <a:pPr marL="457200" indent="-457200">
              <a:buFont typeface="Arial" pitchFamily="34" charset="0"/>
              <a:buChar char="•"/>
              <a:defRPr/>
            </a:pPr>
            <a:r>
              <a:rPr lang="en-GB" sz="2800" dirty="0">
                <a:solidFill>
                  <a:srgbClr val="590F56"/>
                </a:solidFill>
                <a:latin typeface="+mj-lt"/>
                <a:cs typeface="Arial" panose="020B0604020202020204" pitchFamily="34" charset="0"/>
              </a:rPr>
              <a:t>Knowing there are possibilities of connection</a:t>
            </a:r>
            <a:endParaRPr lang="nl-NL" sz="2800" dirty="0">
              <a:solidFill>
                <a:srgbClr val="590F56"/>
              </a:solidFill>
              <a:latin typeface="+mj-lt"/>
              <a:cs typeface="Arial" panose="020B0604020202020204" pitchFamily="34" charset="0"/>
            </a:endParaRPr>
          </a:p>
          <a:p>
            <a:pPr marL="457200" indent="-457200">
              <a:buFont typeface="Arial" pitchFamily="34" charset="0"/>
              <a:buChar char="•"/>
              <a:defRPr/>
            </a:pPr>
            <a:r>
              <a:rPr lang="en-US" sz="2800" dirty="0">
                <a:solidFill>
                  <a:srgbClr val="590F56"/>
                </a:solidFill>
                <a:latin typeface="+mj-lt"/>
                <a:cs typeface="Arial" panose="020B0604020202020204" pitchFamily="34" charset="0"/>
              </a:rPr>
              <a:t>The participant is able to determine types of relationships and would like to add  to his/her your </a:t>
            </a:r>
            <a:r>
              <a:rPr lang="en-US" sz="2800" dirty="0" smtClean="0">
                <a:solidFill>
                  <a:srgbClr val="590F56"/>
                </a:solidFill>
                <a:latin typeface="+mj-lt"/>
                <a:cs typeface="Arial" panose="020B0604020202020204" pitchFamily="34" charset="0"/>
              </a:rPr>
              <a:t>life</a:t>
            </a:r>
            <a:endParaRPr lang="en-GB" altLang="nl-NL" sz="2800" i="1" dirty="0">
              <a:solidFill>
                <a:srgbClr val="590F56"/>
              </a:solidFill>
              <a:latin typeface="+mj-lt"/>
              <a:cs typeface="Arial" panose="020B0604020202020204" pitchFamily="34" charset="0"/>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2</a:t>
            </a:r>
            <a:endParaRPr lang="fr-FR" sz="4000" b="1" dirty="0">
              <a:solidFill>
                <a:srgbClr val="590F56"/>
              </a:solidFill>
            </a:endParaRPr>
          </a:p>
        </p:txBody>
      </p:sp>
    </p:spTree>
    <p:extLst>
      <p:ext uri="{BB962C8B-B14F-4D97-AF65-F5344CB8AC3E}">
        <p14:creationId xmlns:p14="http://schemas.microsoft.com/office/powerpoint/2010/main" val="259601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65049" y="1843658"/>
            <a:ext cx="7488832" cy="3385542"/>
          </a:xfrm>
          <a:prstGeom prst="rect">
            <a:avLst/>
          </a:prstGeom>
          <a:noFill/>
        </p:spPr>
        <p:txBody>
          <a:bodyPr wrap="square" rtlCol="0">
            <a:spAutoFit/>
          </a:bodyPr>
          <a:lstStyle/>
          <a:p>
            <a:pPr marL="457200" indent="-457200">
              <a:buFont typeface="Courier New" pitchFamily="49" charset="0"/>
              <a:buChar char="o"/>
            </a:pPr>
            <a:endParaRPr lang="nl-NL" sz="2800" b="1" dirty="0">
              <a:solidFill>
                <a:srgbClr val="590F56"/>
              </a:solidFill>
            </a:endParaRPr>
          </a:p>
          <a:p>
            <a:pPr marL="514350" lvl="0" indent="-514350">
              <a:buFont typeface="+mj-lt"/>
              <a:buAutoNum type="arabicPeriod"/>
            </a:pPr>
            <a:r>
              <a:rPr lang="en-GB" sz="2800" dirty="0">
                <a:solidFill>
                  <a:srgbClr val="590F56"/>
                </a:solidFill>
              </a:rPr>
              <a:t>Understand the backgrounds and theories the </a:t>
            </a:r>
            <a:r>
              <a:rPr lang="en-GB" sz="2800" dirty="0" smtClean="0">
                <a:solidFill>
                  <a:srgbClr val="590F56"/>
                </a:solidFill>
              </a:rPr>
              <a:t>VISAL course </a:t>
            </a:r>
            <a:r>
              <a:rPr lang="en-GB" sz="2800" dirty="0">
                <a:solidFill>
                  <a:srgbClr val="590F56"/>
                </a:solidFill>
              </a:rPr>
              <a:t>is based on.</a:t>
            </a:r>
            <a:endParaRPr lang="nl-NL" sz="2800" dirty="0">
              <a:solidFill>
                <a:srgbClr val="590F56"/>
              </a:solidFill>
            </a:endParaRPr>
          </a:p>
          <a:p>
            <a:pPr marL="514350" lvl="0" indent="-514350">
              <a:buFont typeface="+mj-lt"/>
              <a:buAutoNum type="arabicPeriod"/>
            </a:pPr>
            <a:r>
              <a:rPr lang="en-GB" sz="2800" dirty="0">
                <a:solidFill>
                  <a:srgbClr val="590F56"/>
                </a:solidFill>
              </a:rPr>
              <a:t>Understand and be able to apply the sessions in a </a:t>
            </a:r>
            <a:r>
              <a:rPr lang="en-GB" sz="2800" dirty="0" smtClean="0">
                <a:solidFill>
                  <a:srgbClr val="590F56"/>
                </a:solidFill>
              </a:rPr>
              <a:t>VISAL course. </a:t>
            </a:r>
            <a:endParaRPr lang="nl-NL" sz="2800" dirty="0">
              <a:solidFill>
                <a:srgbClr val="590F56"/>
              </a:solidFill>
            </a:endParaRPr>
          </a:p>
          <a:p>
            <a:pPr marL="514350" lvl="0" indent="-514350">
              <a:buFont typeface="+mj-lt"/>
              <a:buAutoNum type="arabicPeriod"/>
            </a:pPr>
            <a:r>
              <a:rPr lang="en-GB" sz="2800" dirty="0">
                <a:solidFill>
                  <a:srgbClr val="590F56"/>
                </a:solidFill>
              </a:rPr>
              <a:t>Understand what is needed to facilitate a </a:t>
            </a:r>
            <a:r>
              <a:rPr lang="en-GB" sz="2800" dirty="0" smtClean="0">
                <a:solidFill>
                  <a:srgbClr val="590F56"/>
                </a:solidFill>
              </a:rPr>
              <a:t>VISAL course.</a:t>
            </a:r>
            <a:endParaRPr lang="nl-NL" sz="2800" dirty="0">
              <a:solidFill>
                <a:srgbClr val="590F56"/>
              </a:solidFill>
            </a:endParaRPr>
          </a:p>
          <a:p>
            <a:endParaRPr lang="fr-FR" dirty="0">
              <a:solidFill>
                <a:srgbClr val="590F56"/>
              </a:solidFill>
            </a:endParaRPr>
          </a:p>
        </p:txBody>
      </p:sp>
      <p:sp>
        <p:nvSpPr>
          <p:cNvPr id="3" name="ZoneTexte 2"/>
          <p:cNvSpPr txBox="1"/>
          <p:nvPr/>
        </p:nvSpPr>
        <p:spPr>
          <a:xfrm>
            <a:off x="2627784" y="332656"/>
            <a:ext cx="5544616" cy="1046440"/>
          </a:xfrm>
          <a:prstGeom prst="rect">
            <a:avLst/>
          </a:prstGeom>
          <a:noFill/>
        </p:spPr>
        <p:txBody>
          <a:bodyPr wrap="square" rtlCol="0">
            <a:spAutoFit/>
          </a:bodyPr>
          <a:lstStyle/>
          <a:p>
            <a:pPr algn="ctr"/>
            <a:r>
              <a:rPr lang="en-GB" sz="3200" b="1" dirty="0">
                <a:solidFill>
                  <a:srgbClr val="590F56"/>
                </a:solidFill>
              </a:rPr>
              <a:t>Aims of the train-the-trainer </a:t>
            </a:r>
          </a:p>
          <a:p>
            <a:pPr algn="ctr"/>
            <a:endParaRPr lang="fr-FR" sz="3000" b="1" dirty="0">
              <a:solidFill>
                <a:srgbClr val="590F56"/>
              </a:solidFill>
            </a:endParaRPr>
          </a:p>
        </p:txBody>
      </p:sp>
    </p:spTree>
    <p:extLst>
      <p:ext uri="{BB962C8B-B14F-4D97-AF65-F5344CB8AC3E}">
        <p14:creationId xmlns:p14="http://schemas.microsoft.com/office/powerpoint/2010/main" val="36195129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782683"/>
            <a:ext cx="7488832" cy="3662541"/>
          </a:xfrm>
          <a:prstGeom prst="rect">
            <a:avLst/>
          </a:prstGeom>
          <a:noFill/>
        </p:spPr>
        <p:txBody>
          <a:bodyPr wrap="square" rtlCol="0">
            <a:spAutoFit/>
          </a:bodyPr>
          <a:lstStyle/>
          <a:p>
            <a:pPr>
              <a:defRPr/>
            </a:pPr>
            <a:r>
              <a:rPr lang="nl-NL" sz="3600" dirty="0" smtClean="0">
                <a:solidFill>
                  <a:srgbClr val="590F56"/>
                </a:solidFill>
                <a:latin typeface="+mj-lt"/>
                <a:cs typeface="Arial" charset="0"/>
              </a:rPr>
              <a:t>Most important </a:t>
            </a:r>
            <a:r>
              <a:rPr lang="nl-NL" sz="3600" dirty="0" err="1" smtClean="0">
                <a:solidFill>
                  <a:srgbClr val="590F56"/>
                </a:solidFill>
                <a:latin typeface="+mj-lt"/>
                <a:cs typeface="Arial" charset="0"/>
              </a:rPr>
              <a:t>and</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confronting</a:t>
            </a:r>
            <a:r>
              <a:rPr lang="nl-NL" sz="3600" dirty="0" smtClean="0">
                <a:solidFill>
                  <a:srgbClr val="590F56"/>
                </a:solidFill>
                <a:latin typeface="+mj-lt"/>
                <a:cs typeface="Arial" charset="0"/>
              </a:rPr>
              <a:t> part of </a:t>
            </a:r>
            <a:r>
              <a:rPr lang="nl-NL" sz="3600" dirty="0" err="1" smtClean="0">
                <a:solidFill>
                  <a:srgbClr val="590F56"/>
                </a:solidFill>
                <a:latin typeface="+mj-lt"/>
                <a:cs typeface="Arial" charset="0"/>
              </a:rPr>
              <a:t>this</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session</a:t>
            </a:r>
            <a:r>
              <a:rPr lang="nl-NL" sz="3600" dirty="0" smtClean="0">
                <a:solidFill>
                  <a:srgbClr val="590F56"/>
                </a:solidFill>
                <a:latin typeface="+mj-lt"/>
                <a:cs typeface="Arial" charset="0"/>
              </a:rPr>
              <a:t> is </a:t>
            </a:r>
            <a:r>
              <a:rPr lang="nl-NL" sz="3600" dirty="0" err="1" smtClean="0">
                <a:solidFill>
                  <a:srgbClr val="590F56"/>
                </a:solidFill>
                <a:latin typeface="+mj-lt"/>
                <a:cs typeface="Arial" charset="0"/>
              </a:rPr>
              <a:t>to</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fill</a:t>
            </a:r>
            <a:r>
              <a:rPr lang="nl-NL" sz="3600" dirty="0" smtClean="0">
                <a:solidFill>
                  <a:srgbClr val="590F56"/>
                </a:solidFill>
                <a:latin typeface="+mj-lt"/>
                <a:cs typeface="Arial" charset="0"/>
              </a:rPr>
              <a:t> in the </a:t>
            </a:r>
            <a:r>
              <a:rPr lang="nl-NL" sz="3600" dirty="0" err="1" smtClean="0">
                <a:solidFill>
                  <a:srgbClr val="590F56"/>
                </a:solidFill>
                <a:latin typeface="+mj-lt"/>
                <a:cs typeface="Arial" charset="0"/>
              </a:rPr>
              <a:t>circles</a:t>
            </a:r>
            <a:r>
              <a:rPr lang="nl-NL" sz="3600" dirty="0" smtClean="0">
                <a:solidFill>
                  <a:srgbClr val="590F56"/>
                </a:solidFill>
                <a:latin typeface="+mj-lt"/>
                <a:cs typeface="Arial" charset="0"/>
              </a:rPr>
              <a:t> of </a:t>
            </a:r>
            <a:r>
              <a:rPr lang="nl-NL" sz="3600" dirty="0" err="1" smtClean="0">
                <a:solidFill>
                  <a:srgbClr val="590F56"/>
                </a:solidFill>
                <a:latin typeface="+mj-lt"/>
                <a:cs typeface="Arial" charset="0"/>
              </a:rPr>
              <a:t>influence</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for</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all</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participants</a:t>
            </a:r>
            <a:r>
              <a:rPr lang="nl-NL" sz="3600" dirty="0" smtClean="0">
                <a:solidFill>
                  <a:srgbClr val="590F56"/>
                </a:solidFill>
                <a:latin typeface="+mj-lt"/>
                <a:cs typeface="Arial" charset="0"/>
              </a:rPr>
              <a:t>.</a:t>
            </a:r>
          </a:p>
          <a:p>
            <a:pPr>
              <a:defRPr/>
            </a:pPr>
            <a:endParaRPr lang="nl-NL" sz="3600" dirty="0">
              <a:solidFill>
                <a:srgbClr val="590F56"/>
              </a:solidFill>
              <a:latin typeface="+mj-lt"/>
              <a:cs typeface="Arial" charset="0"/>
            </a:endParaRPr>
          </a:p>
          <a:p>
            <a:pPr>
              <a:defRPr/>
            </a:pPr>
            <a:r>
              <a:rPr lang="nl-NL" sz="3600" dirty="0" err="1" smtClean="0">
                <a:solidFill>
                  <a:srgbClr val="590F56"/>
                </a:solidFill>
                <a:latin typeface="+mj-lt"/>
                <a:cs typeface="Arial" charset="0"/>
              </a:rPr>
              <a:t>Discussions</a:t>
            </a:r>
            <a:r>
              <a:rPr lang="nl-NL" sz="3600" dirty="0" smtClean="0">
                <a:solidFill>
                  <a:srgbClr val="590F56"/>
                </a:solidFill>
                <a:latin typeface="+mj-lt"/>
                <a:cs typeface="Arial" charset="0"/>
              </a:rPr>
              <a:t> of the </a:t>
            </a:r>
            <a:r>
              <a:rPr lang="nl-NL" sz="3600" dirty="0" err="1" smtClean="0">
                <a:solidFill>
                  <a:srgbClr val="590F56"/>
                </a:solidFill>
                <a:latin typeface="+mj-lt"/>
                <a:cs typeface="Arial" charset="0"/>
              </a:rPr>
              <a:t>results</a:t>
            </a:r>
            <a:r>
              <a:rPr lang="nl-NL" sz="3600" dirty="0" smtClean="0">
                <a:solidFill>
                  <a:srgbClr val="590F56"/>
                </a:solidFill>
                <a:latin typeface="+mj-lt"/>
                <a:cs typeface="Arial" charset="0"/>
              </a:rPr>
              <a:t> of </a:t>
            </a:r>
            <a:r>
              <a:rPr lang="nl-NL" sz="3600" dirty="0" err="1" smtClean="0">
                <a:solidFill>
                  <a:srgbClr val="590F56"/>
                </a:solidFill>
                <a:latin typeface="+mj-lt"/>
                <a:cs typeface="Arial" charset="0"/>
              </a:rPr>
              <a:t>this</a:t>
            </a:r>
            <a:r>
              <a:rPr lang="nl-NL" sz="3600" dirty="0" smtClean="0">
                <a:solidFill>
                  <a:srgbClr val="590F56"/>
                </a:solidFill>
                <a:latin typeface="+mj-lt"/>
                <a:cs typeface="Arial" charset="0"/>
              </a:rPr>
              <a:t> </a:t>
            </a:r>
            <a:r>
              <a:rPr lang="nl-NL" sz="3600" dirty="0" err="1" smtClean="0">
                <a:solidFill>
                  <a:srgbClr val="590F56"/>
                </a:solidFill>
                <a:latin typeface="+mj-lt"/>
                <a:cs typeface="Arial" charset="0"/>
              </a:rPr>
              <a:t>exercise</a:t>
            </a:r>
            <a:r>
              <a:rPr lang="nl-NL" sz="3600" dirty="0" smtClean="0">
                <a:solidFill>
                  <a:srgbClr val="590F56"/>
                </a:solidFill>
                <a:latin typeface="+mj-lt"/>
                <a:cs typeface="Arial" charset="0"/>
              </a:rPr>
              <a:t>.</a:t>
            </a:r>
            <a:endParaRPr lang="nl-NL" sz="3600" dirty="0">
              <a:solidFill>
                <a:srgbClr val="590F56"/>
              </a:solidFill>
              <a:latin typeface="+mj-lt"/>
              <a:cs typeface="Arial" charset="0"/>
            </a:endParaRPr>
          </a:p>
          <a:p>
            <a:pPr>
              <a:defRPr/>
            </a:pPr>
            <a:endParaRPr lang="nl-NL" sz="1600" dirty="0">
              <a:solidFill>
                <a:srgbClr val="590F56"/>
              </a:solidFill>
              <a:latin typeface="+mj-lt"/>
              <a:cs typeface="Arial" charset="0"/>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2</a:t>
            </a:r>
            <a:endParaRPr lang="fr-FR" sz="4000" b="1" dirty="0">
              <a:solidFill>
                <a:srgbClr val="590F56"/>
              </a:solidFill>
            </a:endParaRPr>
          </a:p>
        </p:txBody>
      </p:sp>
    </p:spTree>
    <p:extLst>
      <p:ext uri="{BB962C8B-B14F-4D97-AF65-F5344CB8AC3E}">
        <p14:creationId xmlns:p14="http://schemas.microsoft.com/office/powerpoint/2010/main" val="2448741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594883"/>
            <a:ext cx="7488832" cy="4468916"/>
          </a:xfrm>
          <a:prstGeom prst="rect">
            <a:avLst/>
          </a:prstGeom>
          <a:noFill/>
        </p:spPr>
        <p:txBody>
          <a:bodyPr wrap="square" rtlCol="0">
            <a:spAutoFit/>
          </a:bodyPr>
          <a:lstStyle/>
          <a:p>
            <a:pPr>
              <a:buFont typeface="Wingdings 2" panose="05020102010507070707" pitchFamily="18" charset="2"/>
              <a:buNone/>
            </a:pPr>
            <a:r>
              <a:rPr lang="en-GB" altLang="nl-NL" sz="3600" b="1" dirty="0">
                <a:solidFill>
                  <a:srgbClr val="590F56"/>
                </a:solidFill>
              </a:rPr>
              <a:t>Choices and influence within my close circle</a:t>
            </a:r>
          </a:p>
          <a:p>
            <a:pPr>
              <a:buFont typeface="Wingdings 2" panose="05020102010507070707" pitchFamily="18" charset="2"/>
              <a:buNone/>
            </a:pPr>
            <a:endParaRPr lang="en-GB" altLang="nl-NL" sz="3200" dirty="0">
              <a:solidFill>
                <a:srgbClr val="590F56"/>
              </a:solidFill>
            </a:endParaRPr>
          </a:p>
          <a:p>
            <a:pPr>
              <a:buFont typeface="Wingdings 2" panose="05020102010507070707" pitchFamily="18" charset="2"/>
              <a:buNone/>
            </a:pPr>
            <a:r>
              <a:rPr lang="en-GB" altLang="nl-NL" sz="3200" dirty="0" smtClean="0">
                <a:solidFill>
                  <a:srgbClr val="590F56"/>
                </a:solidFill>
              </a:rPr>
              <a:t>Aims of the session:</a:t>
            </a:r>
            <a:endParaRPr lang="en-GB" altLang="nl-NL" sz="3200" dirty="0">
              <a:solidFill>
                <a:srgbClr val="590F56"/>
              </a:solidFill>
            </a:endParaRPr>
          </a:p>
          <a:p>
            <a:pPr marL="457200" indent="-457200">
              <a:spcAft>
                <a:spcPts val="1200"/>
              </a:spcAft>
              <a:buFont typeface="Arial" panose="020B0604020202020204" pitchFamily="34" charset="0"/>
              <a:buChar char="•"/>
            </a:pPr>
            <a:r>
              <a:rPr lang="en-GB" altLang="nl-NL" sz="3200" dirty="0">
                <a:solidFill>
                  <a:srgbClr val="590F56"/>
                </a:solidFill>
              </a:rPr>
              <a:t>To know I have a choice</a:t>
            </a:r>
          </a:p>
          <a:p>
            <a:pPr marL="457200" indent="-457200">
              <a:spcAft>
                <a:spcPts val="1200"/>
              </a:spcAft>
              <a:buFont typeface="Arial" panose="020B0604020202020204" pitchFamily="34" charset="0"/>
              <a:buChar char="•"/>
            </a:pPr>
            <a:r>
              <a:rPr lang="en-GB" altLang="nl-NL" sz="3200" dirty="0">
                <a:solidFill>
                  <a:srgbClr val="590F56"/>
                </a:solidFill>
              </a:rPr>
              <a:t>Positive benefits of choosing what I want</a:t>
            </a:r>
          </a:p>
          <a:p>
            <a:pPr marL="457200" indent="-457200">
              <a:spcAft>
                <a:spcPts val="1200"/>
              </a:spcAft>
              <a:buFont typeface="Arial" panose="020B0604020202020204" pitchFamily="34" charset="0"/>
              <a:buChar char="•"/>
            </a:pPr>
            <a:r>
              <a:rPr lang="en-GB" altLang="nl-NL" sz="3200" dirty="0">
                <a:solidFill>
                  <a:srgbClr val="590F56"/>
                </a:solidFill>
              </a:rPr>
              <a:t>My choices are important</a:t>
            </a: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169622" y="260648"/>
            <a:ext cx="6804756" cy="707886"/>
          </a:xfrm>
          <a:prstGeom prst="rect">
            <a:avLst/>
          </a:prstGeom>
          <a:noFill/>
        </p:spPr>
        <p:txBody>
          <a:bodyPr wrap="square" rtlCol="0">
            <a:spAutoFit/>
          </a:bodyPr>
          <a:lstStyle/>
          <a:p>
            <a:pPr algn="ctr"/>
            <a:r>
              <a:rPr lang="fr-FR" sz="4000" b="1" dirty="0" smtClean="0">
                <a:solidFill>
                  <a:srgbClr val="590F56"/>
                </a:solidFill>
              </a:rPr>
              <a:t>VISAL Session </a:t>
            </a:r>
            <a:r>
              <a:rPr lang="fr-FR" sz="4000" b="1" dirty="0" smtClean="0">
                <a:solidFill>
                  <a:srgbClr val="590F56"/>
                </a:solidFill>
              </a:rPr>
              <a:t>3 </a:t>
            </a:r>
            <a:endParaRPr lang="fr-FR" sz="4000" b="1" dirty="0">
              <a:solidFill>
                <a:srgbClr val="590F56"/>
              </a:solidFill>
            </a:endParaRPr>
          </a:p>
        </p:txBody>
      </p:sp>
    </p:spTree>
    <p:extLst>
      <p:ext uri="{BB962C8B-B14F-4D97-AF65-F5344CB8AC3E}">
        <p14:creationId xmlns:p14="http://schemas.microsoft.com/office/powerpoint/2010/main" val="724022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696447"/>
            <a:ext cx="7488832" cy="4108817"/>
          </a:xfrm>
          <a:prstGeom prst="rect">
            <a:avLst/>
          </a:prstGeom>
          <a:noFill/>
        </p:spPr>
        <p:txBody>
          <a:bodyPr wrap="square" rtlCol="0">
            <a:spAutoFit/>
          </a:bodyPr>
          <a:lstStyle/>
          <a:p>
            <a:pPr marL="571500" indent="-571500">
              <a:spcAft>
                <a:spcPts val="1800"/>
              </a:spcAft>
              <a:buFont typeface="Arial" panose="020B0604020202020204" pitchFamily="34" charset="0"/>
              <a:buChar char="•"/>
            </a:pPr>
            <a:r>
              <a:rPr lang="en-GB" altLang="nl-NL" sz="3600" dirty="0" smtClean="0">
                <a:solidFill>
                  <a:srgbClr val="590F56"/>
                </a:solidFill>
              </a:rPr>
              <a:t>Why </a:t>
            </a:r>
            <a:r>
              <a:rPr lang="en-GB" altLang="nl-NL" sz="3600" dirty="0">
                <a:solidFill>
                  <a:srgbClr val="590F56"/>
                </a:solidFill>
              </a:rPr>
              <a:t>are choices important?</a:t>
            </a:r>
          </a:p>
          <a:p>
            <a:pPr marL="571500" indent="-571500">
              <a:spcAft>
                <a:spcPts val="1800"/>
              </a:spcAft>
              <a:buFont typeface="Arial" panose="020B0604020202020204" pitchFamily="34" charset="0"/>
              <a:buChar char="•"/>
            </a:pPr>
            <a:r>
              <a:rPr lang="en-GB" altLang="nl-NL" sz="3600" dirty="0">
                <a:solidFill>
                  <a:srgbClr val="590F56"/>
                </a:solidFill>
              </a:rPr>
              <a:t>Think about choices you make every day?</a:t>
            </a:r>
          </a:p>
          <a:p>
            <a:pPr marL="571500" indent="-571500">
              <a:spcAft>
                <a:spcPts val="1800"/>
              </a:spcAft>
              <a:buFont typeface="Arial" panose="020B0604020202020204" pitchFamily="34" charset="0"/>
              <a:buChar char="•"/>
            </a:pPr>
            <a:r>
              <a:rPr lang="en-GB" altLang="nl-NL" sz="3600" dirty="0">
                <a:solidFill>
                  <a:srgbClr val="590F56"/>
                </a:solidFill>
              </a:rPr>
              <a:t>How are these choices limited by ageing and sight loss?</a:t>
            </a:r>
          </a:p>
          <a:p>
            <a:pPr marL="571500" indent="-571500">
              <a:spcAft>
                <a:spcPts val="1800"/>
              </a:spcAft>
              <a:buFont typeface="Arial" panose="020B0604020202020204" pitchFamily="34" charset="0"/>
              <a:buChar char="•"/>
            </a:pPr>
            <a:r>
              <a:rPr lang="en-GB" altLang="nl-NL" sz="3600" dirty="0">
                <a:solidFill>
                  <a:srgbClr val="590F56"/>
                </a:solidFill>
              </a:rPr>
              <a:t>How can I change my </a:t>
            </a:r>
            <a:r>
              <a:rPr lang="en-GB" altLang="nl-NL" sz="3600" dirty="0" smtClean="0">
                <a:solidFill>
                  <a:srgbClr val="590F56"/>
                </a:solidFill>
              </a:rPr>
              <a:t>situation ?</a:t>
            </a:r>
            <a:endParaRPr lang="en-GB" altLang="nl-NL" sz="36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3 </a:t>
            </a:r>
            <a:endParaRPr lang="fr-FR" sz="4000" b="1" dirty="0">
              <a:solidFill>
                <a:srgbClr val="590F56"/>
              </a:solidFill>
            </a:endParaRPr>
          </a:p>
        </p:txBody>
      </p:sp>
    </p:spTree>
    <p:extLst>
      <p:ext uri="{BB962C8B-B14F-4D97-AF65-F5344CB8AC3E}">
        <p14:creationId xmlns:p14="http://schemas.microsoft.com/office/powerpoint/2010/main" val="2237139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83568" y="1340768"/>
            <a:ext cx="8208912" cy="4899803"/>
          </a:xfrm>
          <a:prstGeom prst="rect">
            <a:avLst/>
          </a:prstGeom>
          <a:noFill/>
        </p:spPr>
        <p:txBody>
          <a:bodyPr wrap="square" rtlCol="0">
            <a:spAutoFit/>
          </a:bodyPr>
          <a:lstStyle/>
          <a:p>
            <a:pPr>
              <a:buFont typeface="Wingdings 2" panose="05020102010507070707" pitchFamily="18" charset="2"/>
              <a:buNone/>
            </a:pPr>
            <a:r>
              <a:rPr lang="en-GB" altLang="nl-NL" sz="3600" b="1" dirty="0">
                <a:solidFill>
                  <a:srgbClr val="590F56"/>
                </a:solidFill>
              </a:rPr>
              <a:t>Doing it together – working with my peers</a:t>
            </a:r>
          </a:p>
          <a:p>
            <a:pPr>
              <a:buFont typeface="Wingdings 2" panose="05020102010507070707" pitchFamily="18" charset="2"/>
              <a:buNone/>
            </a:pPr>
            <a:endParaRPr lang="en-GB" altLang="nl-NL" sz="3200" dirty="0">
              <a:solidFill>
                <a:srgbClr val="590F56"/>
              </a:solidFill>
            </a:endParaRPr>
          </a:p>
          <a:p>
            <a:pPr>
              <a:buFont typeface="Wingdings 2" panose="05020102010507070707" pitchFamily="18" charset="2"/>
              <a:buNone/>
            </a:pPr>
            <a:r>
              <a:rPr lang="en-GB" altLang="nl-NL" sz="3200" dirty="0" smtClean="0">
                <a:solidFill>
                  <a:srgbClr val="590F56"/>
                </a:solidFill>
              </a:rPr>
              <a:t>Aims of the session:</a:t>
            </a:r>
            <a:endParaRPr lang="en-GB" altLang="nl-NL" sz="3200" dirty="0">
              <a:solidFill>
                <a:srgbClr val="590F56"/>
              </a:solidFill>
            </a:endParaRPr>
          </a:p>
          <a:p>
            <a:pPr marL="457200" indent="-457200">
              <a:spcAft>
                <a:spcPts val="1200"/>
              </a:spcAft>
              <a:buFont typeface="Arial" panose="020B0604020202020204" pitchFamily="34" charset="0"/>
              <a:buChar char="•"/>
            </a:pPr>
            <a:r>
              <a:rPr lang="en-GB" altLang="nl-NL" sz="3200" dirty="0">
                <a:solidFill>
                  <a:srgbClr val="590F56"/>
                </a:solidFill>
              </a:rPr>
              <a:t>Knowing the importance of being a member of a group &amp; working together</a:t>
            </a:r>
          </a:p>
          <a:p>
            <a:pPr marL="457200" indent="-457200">
              <a:spcAft>
                <a:spcPts val="1200"/>
              </a:spcAft>
              <a:buFont typeface="Arial" panose="020B0604020202020204" pitchFamily="34" charset="0"/>
              <a:buChar char="•"/>
            </a:pPr>
            <a:r>
              <a:rPr lang="en-GB" altLang="nl-NL" sz="3200" dirty="0">
                <a:solidFill>
                  <a:srgbClr val="590F56"/>
                </a:solidFill>
              </a:rPr>
              <a:t>Positives of belonging</a:t>
            </a:r>
          </a:p>
          <a:p>
            <a:pPr marL="457200" indent="-457200">
              <a:spcAft>
                <a:spcPts val="1200"/>
              </a:spcAft>
              <a:buFont typeface="Arial" panose="020B0604020202020204" pitchFamily="34" charset="0"/>
              <a:buChar char="•"/>
            </a:pPr>
            <a:r>
              <a:rPr lang="en-GB" altLang="nl-NL" sz="3200" dirty="0">
                <a:solidFill>
                  <a:srgbClr val="590F56"/>
                </a:solidFill>
              </a:rPr>
              <a:t>You can achieve more together than on your own</a:t>
            </a: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4 </a:t>
            </a:r>
            <a:endParaRPr lang="fr-FR" sz="4000" b="1" dirty="0">
              <a:solidFill>
                <a:srgbClr val="590F56"/>
              </a:solidFill>
            </a:endParaRPr>
          </a:p>
        </p:txBody>
      </p:sp>
    </p:spTree>
    <p:extLst>
      <p:ext uri="{BB962C8B-B14F-4D97-AF65-F5344CB8AC3E}">
        <p14:creationId xmlns:p14="http://schemas.microsoft.com/office/powerpoint/2010/main" val="2983898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626241"/>
            <a:ext cx="7488832" cy="4539063"/>
          </a:xfrm>
          <a:prstGeom prst="rect">
            <a:avLst/>
          </a:prstGeom>
          <a:noFill/>
        </p:spPr>
        <p:txBody>
          <a:bodyPr wrap="square" rtlCol="0">
            <a:spAutoFit/>
          </a:bodyPr>
          <a:lstStyle/>
          <a:p>
            <a:pPr marL="571500" indent="-571500">
              <a:spcAft>
                <a:spcPts val="1200"/>
              </a:spcAft>
              <a:buFont typeface="Arial" panose="020B0604020202020204" pitchFamily="34" charset="0"/>
              <a:buChar char="•"/>
            </a:pPr>
            <a:r>
              <a:rPr lang="en-GB" altLang="nl-NL" sz="3600" dirty="0">
                <a:solidFill>
                  <a:srgbClr val="590F56"/>
                </a:solidFill>
              </a:rPr>
              <a:t>What links us?</a:t>
            </a:r>
          </a:p>
          <a:p>
            <a:pPr marL="571500" indent="-571500">
              <a:spcAft>
                <a:spcPts val="1200"/>
              </a:spcAft>
              <a:buFont typeface="Arial" panose="020B0604020202020204" pitchFamily="34" charset="0"/>
              <a:buChar char="•"/>
            </a:pPr>
            <a:r>
              <a:rPr lang="en-GB" altLang="nl-NL" sz="3600" dirty="0">
                <a:solidFill>
                  <a:srgbClr val="590F56"/>
                </a:solidFill>
              </a:rPr>
              <a:t>We have things in common?</a:t>
            </a:r>
          </a:p>
          <a:p>
            <a:pPr marL="571500" indent="-571500">
              <a:spcAft>
                <a:spcPts val="1200"/>
              </a:spcAft>
              <a:buFont typeface="Arial" panose="020B0604020202020204" pitchFamily="34" charset="0"/>
              <a:buChar char="•"/>
            </a:pPr>
            <a:r>
              <a:rPr lang="en-GB" altLang="nl-NL" sz="3600" dirty="0">
                <a:solidFill>
                  <a:srgbClr val="590F56"/>
                </a:solidFill>
              </a:rPr>
              <a:t>Use the ICF person model ....</a:t>
            </a:r>
          </a:p>
          <a:p>
            <a:pPr marL="1028700" lvl="1" indent="-571500">
              <a:spcBef>
                <a:spcPct val="0"/>
              </a:spcBef>
              <a:spcAft>
                <a:spcPts val="1200"/>
              </a:spcAft>
              <a:buFont typeface="Wingdings" panose="05000000000000000000" pitchFamily="2" charset="2"/>
              <a:buChar char="§"/>
            </a:pPr>
            <a:r>
              <a:rPr lang="en-GB" altLang="nl-NL" sz="3600" dirty="0">
                <a:solidFill>
                  <a:srgbClr val="590F56"/>
                </a:solidFill>
              </a:rPr>
              <a:t>Shaped by the wider environment</a:t>
            </a:r>
          </a:p>
          <a:p>
            <a:pPr marL="1028700" lvl="1" indent="-571500">
              <a:spcBef>
                <a:spcPct val="0"/>
              </a:spcBef>
              <a:spcAft>
                <a:spcPts val="1200"/>
              </a:spcAft>
              <a:buFont typeface="Wingdings" panose="05000000000000000000" pitchFamily="2" charset="2"/>
              <a:buChar char="§"/>
            </a:pPr>
            <a:r>
              <a:rPr lang="en-GB" altLang="nl-NL" sz="3600" dirty="0">
                <a:solidFill>
                  <a:srgbClr val="590F56"/>
                </a:solidFill>
              </a:rPr>
              <a:t>Carry similar baggage</a:t>
            </a:r>
          </a:p>
          <a:p>
            <a:pPr marL="119062" indent="0">
              <a:lnSpc>
                <a:spcPct val="80000"/>
              </a:lnSpc>
              <a:buNone/>
            </a:pP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4 </a:t>
            </a:r>
            <a:endParaRPr lang="fr-FR" sz="4000" b="1" dirty="0">
              <a:solidFill>
                <a:srgbClr val="590F56"/>
              </a:solidFill>
            </a:endParaRPr>
          </a:p>
        </p:txBody>
      </p:sp>
    </p:spTree>
    <p:extLst>
      <p:ext uri="{BB962C8B-B14F-4D97-AF65-F5344CB8AC3E}">
        <p14:creationId xmlns:p14="http://schemas.microsoft.com/office/powerpoint/2010/main" val="1529122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4678204"/>
          </a:xfrm>
          <a:prstGeom prst="rect">
            <a:avLst/>
          </a:prstGeom>
          <a:noFill/>
        </p:spPr>
        <p:txBody>
          <a:bodyPr wrap="square" rtlCol="0">
            <a:spAutoFit/>
          </a:bodyPr>
          <a:lstStyle/>
          <a:p>
            <a:pPr>
              <a:spcAft>
                <a:spcPts val="1200"/>
              </a:spcAft>
            </a:pPr>
            <a:r>
              <a:rPr lang="en-GB" altLang="nl-NL" sz="3600" b="1" dirty="0" smtClean="0">
                <a:solidFill>
                  <a:srgbClr val="590F56"/>
                </a:solidFill>
              </a:rPr>
              <a:t>Influencing professionals and service providers</a:t>
            </a:r>
          </a:p>
          <a:p>
            <a:pPr>
              <a:spcAft>
                <a:spcPts val="1200"/>
              </a:spcAft>
            </a:pPr>
            <a:endParaRPr lang="en-GB" altLang="nl-NL" sz="1200" dirty="0">
              <a:solidFill>
                <a:srgbClr val="590F56"/>
              </a:solidFill>
            </a:endParaRPr>
          </a:p>
          <a:p>
            <a:pPr>
              <a:spcAft>
                <a:spcPts val="1200"/>
              </a:spcAft>
            </a:pPr>
            <a:r>
              <a:rPr lang="en-GB" altLang="nl-NL" sz="3200" dirty="0" smtClean="0">
                <a:solidFill>
                  <a:srgbClr val="590F56"/>
                </a:solidFill>
              </a:rPr>
              <a:t>Aims of the session:</a:t>
            </a:r>
          </a:p>
          <a:p>
            <a:pPr marL="285750" indent="-285750">
              <a:spcAft>
                <a:spcPts val="1200"/>
              </a:spcAft>
              <a:buFont typeface="Arial" panose="020B0604020202020204" pitchFamily="34" charset="0"/>
              <a:buChar char="•"/>
            </a:pPr>
            <a:r>
              <a:rPr lang="en-GB" sz="3200" dirty="0" smtClean="0">
                <a:solidFill>
                  <a:srgbClr val="590F56"/>
                </a:solidFill>
              </a:rPr>
              <a:t>Who </a:t>
            </a:r>
            <a:r>
              <a:rPr lang="en-GB" sz="3200" dirty="0">
                <a:solidFill>
                  <a:srgbClr val="590F56"/>
                </a:solidFill>
              </a:rPr>
              <a:t>are the professionals or services that I can </a:t>
            </a:r>
            <a:r>
              <a:rPr lang="en-GB" sz="3200" dirty="0" smtClean="0">
                <a:solidFill>
                  <a:srgbClr val="590F56"/>
                </a:solidFill>
              </a:rPr>
              <a:t>challenge?</a:t>
            </a:r>
            <a:endParaRPr lang="nl-NL" sz="3200" dirty="0">
              <a:solidFill>
                <a:srgbClr val="590F56"/>
              </a:solidFill>
            </a:endParaRPr>
          </a:p>
          <a:p>
            <a:pPr marL="285750" indent="-285750">
              <a:spcAft>
                <a:spcPts val="1200"/>
              </a:spcAft>
              <a:buFont typeface="Arial" panose="020B0604020202020204" pitchFamily="34" charset="0"/>
              <a:buChar char="•"/>
            </a:pPr>
            <a:r>
              <a:rPr lang="en-GB" sz="3200" dirty="0" smtClean="0">
                <a:solidFill>
                  <a:srgbClr val="590F56"/>
                </a:solidFill>
              </a:rPr>
              <a:t>Opportunities </a:t>
            </a:r>
            <a:r>
              <a:rPr lang="en-GB" sz="3200" dirty="0">
                <a:solidFill>
                  <a:srgbClr val="590F56"/>
                </a:solidFill>
              </a:rPr>
              <a:t>for </a:t>
            </a:r>
            <a:r>
              <a:rPr lang="en-GB" sz="3200" dirty="0" smtClean="0">
                <a:solidFill>
                  <a:srgbClr val="590F56"/>
                </a:solidFill>
              </a:rPr>
              <a:t>help.</a:t>
            </a:r>
          </a:p>
          <a:p>
            <a:pPr marL="285750" indent="-285750">
              <a:spcAft>
                <a:spcPts val="1200"/>
              </a:spcAft>
              <a:buFont typeface="Arial" panose="020B0604020202020204" pitchFamily="34" charset="0"/>
              <a:buChar char="•"/>
            </a:pPr>
            <a:r>
              <a:rPr lang="en-GB" sz="3200" dirty="0" smtClean="0">
                <a:solidFill>
                  <a:srgbClr val="590F56"/>
                </a:solidFill>
              </a:rPr>
              <a:t>Can </a:t>
            </a:r>
            <a:r>
              <a:rPr lang="en-GB" sz="3200" dirty="0">
                <a:solidFill>
                  <a:srgbClr val="590F56"/>
                </a:solidFill>
              </a:rPr>
              <a:t>bring about real </a:t>
            </a:r>
            <a:r>
              <a:rPr lang="en-GB" sz="3200" dirty="0" smtClean="0">
                <a:solidFill>
                  <a:srgbClr val="590F56"/>
                </a:solidFill>
              </a:rPr>
              <a:t>change.</a:t>
            </a:r>
            <a:endParaRPr lang="en-GB" altLang="nl-NL" sz="32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5 </a:t>
            </a:r>
            <a:endParaRPr lang="fr-FR" sz="4000" b="1" dirty="0">
              <a:solidFill>
                <a:srgbClr val="590F56"/>
              </a:solidFill>
            </a:endParaRPr>
          </a:p>
        </p:txBody>
      </p:sp>
    </p:spTree>
    <p:extLst>
      <p:ext uri="{BB962C8B-B14F-4D97-AF65-F5344CB8AC3E}">
        <p14:creationId xmlns:p14="http://schemas.microsoft.com/office/powerpoint/2010/main" val="27967653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340768"/>
            <a:ext cx="7488832" cy="5078313"/>
          </a:xfrm>
          <a:prstGeom prst="rect">
            <a:avLst/>
          </a:prstGeom>
          <a:noFill/>
        </p:spPr>
        <p:txBody>
          <a:bodyPr wrap="square" rtlCol="0">
            <a:spAutoFit/>
          </a:bodyPr>
          <a:lstStyle/>
          <a:p>
            <a:pPr marL="571500" lvl="0" indent="-571500">
              <a:buFont typeface="Arial" panose="020B0604020202020204" pitchFamily="34" charset="0"/>
              <a:buChar char="•"/>
            </a:pPr>
            <a:r>
              <a:rPr lang="en-GB" sz="3600" dirty="0">
                <a:solidFill>
                  <a:srgbClr val="590F56"/>
                </a:solidFill>
              </a:rPr>
              <a:t>What makes bad service? Circumstances when an individual might want to challenge how they are treated when using a service</a:t>
            </a:r>
            <a:endParaRPr lang="nl-NL" sz="3600" dirty="0">
              <a:solidFill>
                <a:srgbClr val="590F56"/>
              </a:solidFill>
            </a:endParaRPr>
          </a:p>
          <a:p>
            <a:pPr marL="571500" lvl="0" indent="-571500">
              <a:buFont typeface="Arial" panose="020B0604020202020204" pitchFamily="34" charset="0"/>
              <a:buChar char="•"/>
            </a:pPr>
            <a:r>
              <a:rPr lang="en-GB" sz="3600" dirty="0">
                <a:solidFill>
                  <a:srgbClr val="590F56"/>
                </a:solidFill>
              </a:rPr>
              <a:t>What changes the group would like to see to the listed services that would make using them easier </a:t>
            </a:r>
            <a:endParaRPr lang="nl-NL" sz="3600" dirty="0">
              <a:solidFill>
                <a:srgbClr val="590F56"/>
              </a:solidFill>
            </a:endParaRPr>
          </a:p>
          <a:p>
            <a:pPr marL="571500" indent="-571500">
              <a:buFont typeface="Arial" panose="020B0604020202020204" pitchFamily="34" charset="0"/>
              <a:buChar char="•"/>
            </a:pPr>
            <a:r>
              <a:rPr lang="en-GB" sz="3600" dirty="0">
                <a:solidFill>
                  <a:srgbClr val="590F56"/>
                </a:solidFill>
              </a:rPr>
              <a:t>How does the group feel they can react to bad service? </a:t>
            </a: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5 </a:t>
            </a:r>
            <a:endParaRPr lang="fr-FR" sz="4000" b="1" dirty="0">
              <a:solidFill>
                <a:srgbClr val="590F56"/>
              </a:solidFill>
            </a:endParaRPr>
          </a:p>
        </p:txBody>
      </p:sp>
    </p:spTree>
    <p:extLst>
      <p:ext uri="{BB962C8B-B14F-4D97-AF65-F5344CB8AC3E}">
        <p14:creationId xmlns:p14="http://schemas.microsoft.com/office/powerpoint/2010/main" val="4145600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99592" y="1629375"/>
            <a:ext cx="7776864" cy="4031873"/>
          </a:xfrm>
          <a:prstGeom prst="rect">
            <a:avLst/>
          </a:prstGeom>
          <a:noFill/>
        </p:spPr>
        <p:txBody>
          <a:bodyPr wrap="square" rtlCol="0">
            <a:spAutoFit/>
          </a:bodyPr>
          <a:lstStyle/>
          <a:p>
            <a:pPr lvl="0"/>
            <a:r>
              <a:rPr lang="en-GB" altLang="nl-NL" sz="3600" b="1" dirty="0" smtClean="0">
                <a:solidFill>
                  <a:srgbClr val="590F56"/>
                </a:solidFill>
              </a:rPr>
              <a:t>Decision makers and influence</a:t>
            </a:r>
          </a:p>
          <a:p>
            <a:pPr lvl="0"/>
            <a:endParaRPr lang="en-GB" altLang="nl-NL" sz="3200" i="1" dirty="0">
              <a:solidFill>
                <a:srgbClr val="590F56"/>
              </a:solidFill>
            </a:endParaRPr>
          </a:p>
          <a:p>
            <a:pPr lvl="0"/>
            <a:r>
              <a:rPr lang="en-GB" altLang="nl-NL" sz="3200" dirty="0" smtClean="0">
                <a:solidFill>
                  <a:srgbClr val="590F56"/>
                </a:solidFill>
              </a:rPr>
              <a:t>Aims of the session:</a:t>
            </a:r>
          </a:p>
          <a:p>
            <a:pPr marL="285750" lvl="0" indent="-285750">
              <a:buFont typeface="Arial" panose="020B0604020202020204" pitchFamily="34" charset="0"/>
              <a:buChar char="•"/>
            </a:pPr>
            <a:r>
              <a:rPr lang="en-GB" sz="3200" dirty="0" smtClean="0">
                <a:solidFill>
                  <a:srgbClr val="590F56"/>
                </a:solidFill>
              </a:rPr>
              <a:t>Understanding </a:t>
            </a:r>
            <a:r>
              <a:rPr lang="en-GB" sz="3200" dirty="0">
                <a:solidFill>
                  <a:srgbClr val="590F56"/>
                </a:solidFill>
              </a:rPr>
              <a:t>who and how the rules are </a:t>
            </a:r>
            <a:r>
              <a:rPr lang="en-GB" sz="3200" dirty="0" smtClean="0">
                <a:solidFill>
                  <a:srgbClr val="590F56"/>
                </a:solidFill>
              </a:rPr>
              <a:t>made</a:t>
            </a:r>
          </a:p>
          <a:p>
            <a:pPr marL="285750" lvl="0" indent="-285750">
              <a:buFont typeface="Arial" panose="020B0604020202020204" pitchFamily="34" charset="0"/>
              <a:buChar char="•"/>
            </a:pPr>
            <a:r>
              <a:rPr lang="en-GB" sz="3200" dirty="0" smtClean="0">
                <a:solidFill>
                  <a:srgbClr val="590F56"/>
                </a:solidFill>
              </a:rPr>
              <a:t>Finding </a:t>
            </a:r>
            <a:r>
              <a:rPr lang="en-GB" sz="3200" dirty="0">
                <a:solidFill>
                  <a:srgbClr val="590F56"/>
                </a:solidFill>
              </a:rPr>
              <a:t>the way through the jungle of </a:t>
            </a:r>
            <a:r>
              <a:rPr lang="en-GB" sz="3200" dirty="0" smtClean="0">
                <a:solidFill>
                  <a:srgbClr val="590F56"/>
                </a:solidFill>
              </a:rPr>
              <a:t>rules</a:t>
            </a:r>
          </a:p>
          <a:p>
            <a:pPr marL="285750" lvl="0" indent="-285750">
              <a:buFont typeface="Arial" panose="020B0604020202020204" pitchFamily="34" charset="0"/>
              <a:buChar char="•"/>
            </a:pPr>
            <a:r>
              <a:rPr lang="en-GB" sz="3200" dirty="0" smtClean="0">
                <a:solidFill>
                  <a:srgbClr val="590F56"/>
                </a:solidFill>
              </a:rPr>
              <a:t>Your </a:t>
            </a:r>
            <a:r>
              <a:rPr lang="en-GB" sz="3200" dirty="0">
                <a:solidFill>
                  <a:srgbClr val="590F56"/>
                </a:solidFill>
              </a:rPr>
              <a:t>voice counts </a:t>
            </a:r>
            <a:endParaRPr lang="en-GB" altLang="nl-NL" sz="3200" dirty="0">
              <a:solidFill>
                <a:srgbClr val="590F56"/>
              </a:solidFill>
            </a:endParaRPr>
          </a:p>
          <a:p>
            <a:pPr lvl="0"/>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6 </a:t>
            </a:r>
            <a:endParaRPr lang="fr-FR" sz="4000" b="1" dirty="0">
              <a:solidFill>
                <a:srgbClr val="590F56"/>
              </a:solidFill>
            </a:endParaRPr>
          </a:p>
        </p:txBody>
      </p:sp>
    </p:spTree>
    <p:extLst>
      <p:ext uri="{BB962C8B-B14F-4D97-AF65-F5344CB8AC3E}">
        <p14:creationId xmlns:p14="http://schemas.microsoft.com/office/powerpoint/2010/main" val="1072273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916832"/>
            <a:ext cx="7488832" cy="2862322"/>
          </a:xfrm>
          <a:prstGeom prst="rect">
            <a:avLst/>
          </a:prstGeom>
          <a:noFill/>
        </p:spPr>
        <p:txBody>
          <a:bodyPr wrap="square" rtlCol="0">
            <a:spAutoFit/>
          </a:bodyPr>
          <a:lstStyle/>
          <a:p>
            <a:pPr marL="571500" lvl="0" indent="-571500">
              <a:buFont typeface="Arial" panose="020B0604020202020204" pitchFamily="34" charset="0"/>
              <a:buChar char="•"/>
            </a:pPr>
            <a:r>
              <a:rPr lang="en-GB" sz="3600" dirty="0" smtClean="0">
                <a:solidFill>
                  <a:srgbClr val="590F56"/>
                </a:solidFill>
              </a:rPr>
              <a:t>Invite a decision maker</a:t>
            </a:r>
          </a:p>
          <a:p>
            <a:pPr marL="571500" lvl="0" indent="-571500">
              <a:buFont typeface="Arial" panose="020B0604020202020204" pitchFamily="34" charset="0"/>
              <a:buChar char="•"/>
            </a:pPr>
            <a:r>
              <a:rPr lang="en-GB" sz="3600" dirty="0" smtClean="0">
                <a:solidFill>
                  <a:srgbClr val="590F56"/>
                </a:solidFill>
              </a:rPr>
              <a:t>Do an exercise that is actual and relevant for the participants</a:t>
            </a:r>
          </a:p>
          <a:p>
            <a:pPr marL="571500" lvl="0" indent="-571500">
              <a:buFont typeface="Arial" panose="020B0604020202020204" pitchFamily="34" charset="0"/>
              <a:buChar char="•"/>
            </a:pPr>
            <a:r>
              <a:rPr lang="en-GB" sz="3600" dirty="0" smtClean="0">
                <a:solidFill>
                  <a:srgbClr val="590F56"/>
                </a:solidFill>
              </a:rPr>
              <a:t>As an example you can use the exercise “Friends of the park” </a:t>
            </a: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6 </a:t>
            </a:r>
            <a:endParaRPr lang="fr-FR" sz="4000" b="1" dirty="0">
              <a:solidFill>
                <a:srgbClr val="590F56"/>
              </a:solidFill>
            </a:endParaRPr>
          </a:p>
        </p:txBody>
      </p:sp>
    </p:spTree>
    <p:extLst>
      <p:ext uri="{BB962C8B-B14F-4D97-AF65-F5344CB8AC3E}">
        <p14:creationId xmlns:p14="http://schemas.microsoft.com/office/powerpoint/2010/main" val="1642517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916832"/>
            <a:ext cx="7488832" cy="3877985"/>
          </a:xfrm>
          <a:prstGeom prst="rect">
            <a:avLst/>
          </a:prstGeom>
          <a:noFill/>
        </p:spPr>
        <p:txBody>
          <a:bodyPr wrap="square" rtlCol="0">
            <a:spAutoFit/>
          </a:bodyPr>
          <a:lstStyle/>
          <a:p>
            <a:pPr>
              <a:buFont typeface="Wingdings 2" panose="05020102010507070707" pitchFamily="18" charset="2"/>
              <a:buNone/>
              <a:defRPr/>
            </a:pPr>
            <a:r>
              <a:rPr lang="nl-NL" sz="3600" b="1" dirty="0" err="1" smtClean="0">
                <a:solidFill>
                  <a:srgbClr val="590F56"/>
                </a:solidFill>
              </a:rPr>
              <a:t>Reflections</a:t>
            </a:r>
            <a:r>
              <a:rPr lang="nl-NL" sz="3600" b="1" dirty="0" smtClean="0">
                <a:solidFill>
                  <a:srgbClr val="590F56"/>
                </a:solidFill>
              </a:rPr>
              <a:t> </a:t>
            </a:r>
            <a:r>
              <a:rPr lang="nl-NL" sz="3600" b="1" dirty="0" err="1" smtClean="0">
                <a:solidFill>
                  <a:srgbClr val="590F56"/>
                </a:solidFill>
              </a:rPr>
              <a:t>evaluations</a:t>
            </a:r>
            <a:r>
              <a:rPr lang="nl-NL" sz="3600" b="1" dirty="0" smtClean="0">
                <a:solidFill>
                  <a:srgbClr val="590F56"/>
                </a:solidFill>
              </a:rPr>
              <a:t> </a:t>
            </a:r>
            <a:r>
              <a:rPr lang="nl-NL" sz="3600" b="1" dirty="0" err="1" smtClean="0">
                <a:solidFill>
                  <a:srgbClr val="590F56"/>
                </a:solidFill>
              </a:rPr>
              <a:t>and</a:t>
            </a:r>
            <a:r>
              <a:rPr lang="nl-NL" sz="3600" b="1" dirty="0" smtClean="0">
                <a:solidFill>
                  <a:srgbClr val="590F56"/>
                </a:solidFill>
              </a:rPr>
              <a:t> </a:t>
            </a:r>
            <a:r>
              <a:rPr lang="nl-NL" sz="3600" b="1" dirty="0" err="1" smtClean="0">
                <a:solidFill>
                  <a:srgbClr val="590F56"/>
                </a:solidFill>
              </a:rPr>
              <a:t>taking</a:t>
            </a:r>
            <a:r>
              <a:rPr lang="nl-NL" sz="3600" b="1" dirty="0" smtClean="0">
                <a:solidFill>
                  <a:srgbClr val="590F56"/>
                </a:solidFill>
              </a:rPr>
              <a:t> </a:t>
            </a:r>
            <a:r>
              <a:rPr lang="nl-NL" sz="3600" b="1" dirty="0" err="1" smtClean="0">
                <a:solidFill>
                  <a:srgbClr val="590F56"/>
                </a:solidFill>
              </a:rPr>
              <a:t>things</a:t>
            </a:r>
            <a:r>
              <a:rPr lang="nl-NL" sz="3600" b="1" dirty="0" smtClean="0">
                <a:solidFill>
                  <a:srgbClr val="590F56"/>
                </a:solidFill>
              </a:rPr>
              <a:t> forward</a:t>
            </a:r>
            <a:endParaRPr lang="nl-NL" sz="3600" b="1" dirty="0">
              <a:solidFill>
                <a:srgbClr val="590F56"/>
              </a:solidFill>
            </a:endParaRPr>
          </a:p>
          <a:p>
            <a:pPr>
              <a:buFont typeface="Wingdings 2" panose="05020102010507070707" pitchFamily="18" charset="2"/>
              <a:buNone/>
              <a:defRPr/>
            </a:pPr>
            <a:endParaRPr lang="nl-NL" dirty="0" smtClean="0">
              <a:solidFill>
                <a:srgbClr val="590F56"/>
              </a:solidFill>
            </a:endParaRPr>
          </a:p>
          <a:p>
            <a:pPr>
              <a:buFont typeface="Wingdings 2" panose="05020102010507070707" pitchFamily="18" charset="2"/>
              <a:buNone/>
              <a:defRPr/>
            </a:pPr>
            <a:r>
              <a:rPr lang="nl-NL" sz="3200" dirty="0" err="1" smtClean="0">
                <a:solidFill>
                  <a:srgbClr val="590F56"/>
                </a:solidFill>
              </a:rPr>
              <a:t>Aims</a:t>
            </a:r>
            <a:r>
              <a:rPr lang="nl-NL" sz="3200" dirty="0" smtClean="0">
                <a:solidFill>
                  <a:srgbClr val="590F56"/>
                </a:solidFill>
              </a:rPr>
              <a:t> </a:t>
            </a:r>
            <a:r>
              <a:rPr lang="nl-NL" sz="3200" dirty="0">
                <a:solidFill>
                  <a:srgbClr val="590F56"/>
                </a:solidFill>
              </a:rPr>
              <a:t>of the </a:t>
            </a:r>
            <a:r>
              <a:rPr lang="nl-NL" sz="3200" dirty="0" err="1">
                <a:solidFill>
                  <a:srgbClr val="590F56"/>
                </a:solidFill>
              </a:rPr>
              <a:t>session</a:t>
            </a:r>
            <a:r>
              <a:rPr lang="nl-NL" sz="3200" dirty="0">
                <a:solidFill>
                  <a:srgbClr val="590F56"/>
                </a:solidFill>
              </a:rPr>
              <a:t>:</a:t>
            </a:r>
          </a:p>
          <a:p>
            <a:pPr marL="457200" indent="-457200">
              <a:buFont typeface="Arial" panose="020B0604020202020204" pitchFamily="34" charset="0"/>
              <a:buChar char="•"/>
              <a:defRPr/>
            </a:pPr>
            <a:r>
              <a:rPr lang="en-GB" sz="3200" dirty="0" smtClean="0">
                <a:solidFill>
                  <a:srgbClr val="590F56"/>
                </a:solidFill>
              </a:rPr>
              <a:t>Confirming </a:t>
            </a:r>
            <a:r>
              <a:rPr lang="en-GB" sz="3200" dirty="0">
                <a:solidFill>
                  <a:srgbClr val="590F56"/>
                </a:solidFill>
              </a:rPr>
              <a:t>the circle of influence</a:t>
            </a:r>
            <a:endParaRPr lang="nl-NL" sz="3200" dirty="0">
              <a:solidFill>
                <a:srgbClr val="590F56"/>
              </a:solidFill>
            </a:endParaRPr>
          </a:p>
          <a:p>
            <a:pPr marL="457200" indent="-457200">
              <a:buFont typeface="Arial" panose="020B0604020202020204" pitchFamily="34" charset="0"/>
              <a:buChar char="•"/>
              <a:defRPr/>
            </a:pPr>
            <a:r>
              <a:rPr lang="en-GB" sz="3200" dirty="0">
                <a:solidFill>
                  <a:srgbClr val="590F56"/>
                </a:solidFill>
              </a:rPr>
              <a:t>Confidence to tackle the barriers</a:t>
            </a:r>
            <a:endParaRPr lang="nl-NL" sz="3200" dirty="0">
              <a:solidFill>
                <a:srgbClr val="590F56"/>
              </a:solidFill>
            </a:endParaRPr>
          </a:p>
          <a:p>
            <a:pPr marL="457200" indent="-457200">
              <a:buFont typeface="Arial" panose="020B0604020202020204" pitchFamily="34" charset="0"/>
              <a:buChar char="•"/>
              <a:defRPr/>
            </a:pPr>
            <a:r>
              <a:rPr lang="en-GB" sz="3200" dirty="0">
                <a:solidFill>
                  <a:srgbClr val="590F56"/>
                </a:solidFill>
              </a:rPr>
              <a:t>Looking forwards to the future</a:t>
            </a:r>
            <a:endParaRPr lang="nl-NL" sz="3200" dirty="0">
              <a:solidFill>
                <a:srgbClr val="590F56"/>
              </a:solidFill>
            </a:endParaRPr>
          </a:p>
          <a:p>
            <a:pPr marL="571500" lvl="0" indent="-571500">
              <a:buFont typeface="Arial" panose="020B0604020202020204" pitchFamily="34" charset="0"/>
              <a:buChar char="•"/>
            </a:pP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smtClean="0">
                <a:solidFill>
                  <a:srgbClr val="590F56"/>
                </a:solidFill>
              </a:rPr>
              <a:t>VISAL Session 7 </a:t>
            </a:r>
            <a:endParaRPr lang="fr-FR" sz="4000" b="1" dirty="0">
              <a:solidFill>
                <a:srgbClr val="590F56"/>
              </a:solidFill>
            </a:endParaRPr>
          </a:p>
        </p:txBody>
      </p:sp>
    </p:spTree>
    <p:extLst>
      <p:ext uri="{BB962C8B-B14F-4D97-AF65-F5344CB8AC3E}">
        <p14:creationId xmlns:p14="http://schemas.microsoft.com/office/powerpoint/2010/main" val="1376437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65049" y="1843658"/>
            <a:ext cx="7488832" cy="3108543"/>
          </a:xfrm>
          <a:prstGeom prst="rect">
            <a:avLst/>
          </a:prstGeom>
          <a:noFill/>
        </p:spPr>
        <p:txBody>
          <a:bodyPr wrap="square" rtlCol="0">
            <a:spAutoFit/>
          </a:bodyPr>
          <a:lstStyle/>
          <a:p>
            <a:pPr marL="438912" indent="-320040">
              <a:buFont typeface="Wingdings 2"/>
              <a:buChar char=""/>
              <a:defRPr/>
            </a:pPr>
            <a:r>
              <a:rPr lang="en-GB" sz="2800" dirty="0" smtClean="0">
                <a:solidFill>
                  <a:srgbClr val="590F56"/>
                </a:solidFill>
              </a:rPr>
              <a:t>Deliver </a:t>
            </a:r>
            <a:r>
              <a:rPr lang="en-GB" sz="2800" dirty="0">
                <a:solidFill>
                  <a:srgbClr val="590F56"/>
                </a:solidFill>
              </a:rPr>
              <a:t>an experience to increase motivation to expand individuals influence</a:t>
            </a:r>
          </a:p>
          <a:p>
            <a:pPr marL="438912" indent="-320040">
              <a:buFont typeface="Wingdings 2"/>
              <a:buChar char=""/>
              <a:defRPr/>
            </a:pPr>
            <a:endParaRPr lang="en-GB" sz="2800" dirty="0">
              <a:solidFill>
                <a:srgbClr val="590F56"/>
              </a:solidFill>
            </a:endParaRPr>
          </a:p>
          <a:p>
            <a:pPr marL="438912" indent="-320040">
              <a:buFont typeface="Wingdings 2"/>
              <a:buChar char=""/>
              <a:defRPr/>
            </a:pPr>
            <a:r>
              <a:rPr lang="en-GB" sz="2800" dirty="0">
                <a:solidFill>
                  <a:srgbClr val="590F56"/>
                </a:solidFill>
              </a:rPr>
              <a:t>Understand, reduce and accept barriers to participation</a:t>
            </a:r>
          </a:p>
          <a:p>
            <a:pPr marL="438912" indent="-320040">
              <a:defRPr/>
            </a:pPr>
            <a:r>
              <a:rPr lang="en-GB" sz="2800" dirty="0">
                <a:solidFill>
                  <a:srgbClr val="590F56"/>
                </a:solidFill>
              </a:rPr>
              <a:t> </a:t>
            </a:r>
          </a:p>
          <a:p>
            <a:pPr marL="438912" indent="-320040">
              <a:buFont typeface="Wingdings 2"/>
              <a:buChar char=""/>
              <a:defRPr/>
            </a:pPr>
            <a:r>
              <a:rPr lang="en-GB" sz="2800" dirty="0">
                <a:solidFill>
                  <a:srgbClr val="590F56"/>
                </a:solidFill>
              </a:rPr>
              <a:t>Provide a positive </a:t>
            </a:r>
            <a:r>
              <a:rPr lang="en-GB" sz="2800" dirty="0" smtClean="0">
                <a:solidFill>
                  <a:srgbClr val="590F56"/>
                </a:solidFill>
              </a:rPr>
              <a:t>experience</a:t>
            </a:r>
            <a:endParaRPr lang="en-GB" sz="2800" dirty="0">
              <a:solidFill>
                <a:srgbClr val="590F56"/>
              </a:solidFill>
            </a:endParaRPr>
          </a:p>
        </p:txBody>
      </p:sp>
      <p:sp>
        <p:nvSpPr>
          <p:cNvPr id="3" name="ZoneTexte 2"/>
          <p:cNvSpPr txBox="1"/>
          <p:nvPr/>
        </p:nvSpPr>
        <p:spPr>
          <a:xfrm>
            <a:off x="2627784" y="332656"/>
            <a:ext cx="4608512" cy="1077218"/>
          </a:xfrm>
          <a:prstGeom prst="rect">
            <a:avLst/>
          </a:prstGeom>
          <a:noFill/>
        </p:spPr>
        <p:txBody>
          <a:bodyPr wrap="square" rtlCol="0">
            <a:spAutoFit/>
          </a:bodyPr>
          <a:lstStyle/>
          <a:p>
            <a:pPr algn="ctr"/>
            <a:r>
              <a:rPr lang="fr-FR" sz="3200" b="1" dirty="0" smtClean="0">
                <a:solidFill>
                  <a:srgbClr val="590F56"/>
                </a:solidFill>
              </a:rPr>
              <a:t>Objectives – </a:t>
            </a:r>
            <a:r>
              <a:rPr lang="fr-FR" sz="3200" b="1" dirty="0" err="1" smtClean="0">
                <a:solidFill>
                  <a:srgbClr val="590F56"/>
                </a:solidFill>
              </a:rPr>
              <a:t>overarching</a:t>
            </a:r>
            <a:r>
              <a:rPr lang="fr-FR" sz="3200" b="1" dirty="0" smtClean="0">
                <a:solidFill>
                  <a:srgbClr val="590F56"/>
                </a:solidFill>
              </a:rPr>
              <a:t> VISAL </a:t>
            </a:r>
            <a:endParaRPr lang="en-GB" sz="3200" b="1" dirty="0"/>
          </a:p>
        </p:txBody>
      </p:sp>
    </p:spTree>
    <p:extLst>
      <p:ext uri="{BB962C8B-B14F-4D97-AF65-F5344CB8AC3E}">
        <p14:creationId xmlns:p14="http://schemas.microsoft.com/office/powerpoint/2010/main" val="3888687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556792"/>
            <a:ext cx="7488832" cy="4524315"/>
          </a:xfrm>
          <a:prstGeom prst="rect">
            <a:avLst/>
          </a:prstGeom>
          <a:noFill/>
        </p:spPr>
        <p:txBody>
          <a:bodyPr wrap="square" rtlCol="0">
            <a:spAutoFit/>
          </a:bodyPr>
          <a:lstStyle/>
          <a:p>
            <a:pPr>
              <a:defRPr/>
            </a:pPr>
            <a:r>
              <a:rPr lang="nl-NL" sz="3200" dirty="0" err="1" smtClean="0">
                <a:solidFill>
                  <a:srgbClr val="590F56"/>
                </a:solidFill>
              </a:rPr>
              <a:t>Recruting</a:t>
            </a:r>
            <a:r>
              <a:rPr lang="nl-NL" sz="3200" dirty="0" smtClean="0">
                <a:solidFill>
                  <a:srgbClr val="590F56"/>
                </a:solidFill>
              </a:rPr>
              <a:t> </a:t>
            </a:r>
            <a:r>
              <a:rPr lang="nl-NL" sz="3200" dirty="0" err="1" smtClean="0">
                <a:solidFill>
                  <a:srgbClr val="590F56"/>
                </a:solidFill>
              </a:rPr>
              <a:t>participants</a:t>
            </a:r>
            <a:r>
              <a:rPr lang="nl-NL" sz="3200" dirty="0" smtClean="0">
                <a:solidFill>
                  <a:srgbClr val="590F56"/>
                </a:solidFill>
              </a:rPr>
              <a:t>:</a:t>
            </a:r>
          </a:p>
          <a:p>
            <a:pPr>
              <a:defRPr/>
            </a:pPr>
            <a:endParaRPr lang="nl-NL" sz="3200" dirty="0">
              <a:solidFill>
                <a:srgbClr val="590F56"/>
              </a:solidFill>
            </a:endParaRPr>
          </a:p>
          <a:p>
            <a:pPr marL="457200" lvl="0" indent="-457200">
              <a:buFont typeface="Arial" panose="020B0604020202020204" pitchFamily="34" charset="0"/>
              <a:buChar char="•"/>
            </a:pPr>
            <a:r>
              <a:rPr lang="en-GB" sz="3200" dirty="0">
                <a:solidFill>
                  <a:srgbClr val="590F56"/>
                </a:solidFill>
              </a:rPr>
              <a:t>Start recruiting early – it will take longer than you think!</a:t>
            </a:r>
            <a:endParaRPr lang="nl-NL" sz="3200" dirty="0">
              <a:solidFill>
                <a:srgbClr val="590F56"/>
              </a:solidFill>
            </a:endParaRPr>
          </a:p>
          <a:p>
            <a:pPr marL="457200" lvl="0" indent="-457200">
              <a:buFont typeface="Arial" panose="020B0604020202020204" pitchFamily="34" charset="0"/>
              <a:buChar char="•"/>
            </a:pPr>
            <a:r>
              <a:rPr lang="en-GB" sz="3200" dirty="0">
                <a:solidFill>
                  <a:srgbClr val="590F56"/>
                </a:solidFill>
              </a:rPr>
              <a:t>People will need time to make their decision to attend </a:t>
            </a:r>
            <a:endParaRPr lang="nl-NL" sz="3200" dirty="0">
              <a:solidFill>
                <a:srgbClr val="590F56"/>
              </a:solidFill>
            </a:endParaRPr>
          </a:p>
          <a:p>
            <a:pPr marL="457200" lvl="0" indent="-457200">
              <a:buFont typeface="Arial" panose="020B0604020202020204" pitchFamily="34" charset="0"/>
              <a:buChar char="•"/>
            </a:pPr>
            <a:r>
              <a:rPr lang="en-GB" sz="3200" dirty="0">
                <a:solidFill>
                  <a:srgbClr val="590F56"/>
                </a:solidFill>
              </a:rPr>
              <a:t>Relate the recruitment to issues or concerns that might motivate people to get involved </a:t>
            </a:r>
            <a:endParaRPr lang="en-GB" altLang="nl-NL" sz="2800" i="1"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err="1" smtClean="0">
                <a:solidFill>
                  <a:srgbClr val="590F56"/>
                </a:solidFill>
              </a:rPr>
              <a:t>Practical</a:t>
            </a:r>
            <a:r>
              <a:rPr lang="fr-FR" sz="4000" b="1" dirty="0" smtClean="0">
                <a:solidFill>
                  <a:srgbClr val="590F56"/>
                </a:solidFill>
              </a:rPr>
              <a:t> information</a:t>
            </a:r>
            <a:endParaRPr lang="fr-FR" sz="4000" b="1" dirty="0">
              <a:solidFill>
                <a:srgbClr val="590F56"/>
              </a:solidFill>
            </a:endParaRPr>
          </a:p>
        </p:txBody>
      </p:sp>
    </p:spTree>
    <p:extLst>
      <p:ext uri="{BB962C8B-B14F-4D97-AF65-F5344CB8AC3E}">
        <p14:creationId xmlns:p14="http://schemas.microsoft.com/office/powerpoint/2010/main" val="19389616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569561"/>
            <a:ext cx="7488832" cy="4739759"/>
          </a:xfrm>
          <a:prstGeom prst="rect">
            <a:avLst/>
          </a:prstGeom>
          <a:noFill/>
        </p:spPr>
        <p:txBody>
          <a:bodyPr wrap="square" rtlCol="0">
            <a:spAutoFit/>
          </a:bodyPr>
          <a:lstStyle/>
          <a:p>
            <a:pPr>
              <a:defRPr/>
            </a:pPr>
            <a:r>
              <a:rPr lang="nl-NL" sz="3200" dirty="0" err="1" smtClean="0">
                <a:solidFill>
                  <a:srgbClr val="590F56"/>
                </a:solidFill>
              </a:rPr>
              <a:t>Choosing</a:t>
            </a:r>
            <a:r>
              <a:rPr lang="nl-NL" sz="3200" dirty="0" smtClean="0">
                <a:solidFill>
                  <a:srgbClr val="590F56"/>
                </a:solidFill>
              </a:rPr>
              <a:t> a </a:t>
            </a:r>
            <a:r>
              <a:rPr lang="nl-NL" sz="3200" dirty="0" err="1" smtClean="0">
                <a:solidFill>
                  <a:srgbClr val="590F56"/>
                </a:solidFill>
              </a:rPr>
              <a:t>venue</a:t>
            </a:r>
            <a:r>
              <a:rPr lang="nl-NL" sz="3200" dirty="0" smtClean="0">
                <a:solidFill>
                  <a:srgbClr val="590F56"/>
                </a:solidFill>
              </a:rPr>
              <a:t>:</a:t>
            </a:r>
          </a:p>
          <a:p>
            <a:pPr>
              <a:defRPr/>
            </a:pPr>
            <a:endParaRPr lang="nl-NL" sz="1400" dirty="0">
              <a:solidFill>
                <a:srgbClr val="590F56"/>
              </a:solidFill>
            </a:endParaRPr>
          </a:p>
          <a:p>
            <a:pPr marL="457200" lvl="0" indent="-457200">
              <a:buFont typeface="Arial" panose="020B0604020202020204" pitchFamily="34" charset="0"/>
              <a:buChar char="•"/>
            </a:pPr>
            <a:r>
              <a:rPr lang="en-GB" sz="3200" dirty="0">
                <a:solidFill>
                  <a:srgbClr val="590F56"/>
                </a:solidFill>
              </a:rPr>
              <a:t>Your location and venue must be accessible  </a:t>
            </a:r>
            <a:endParaRPr lang="nl-NL" sz="3200" dirty="0">
              <a:solidFill>
                <a:srgbClr val="590F56"/>
              </a:solidFill>
            </a:endParaRPr>
          </a:p>
          <a:p>
            <a:pPr marL="457200" lvl="0" indent="-457200">
              <a:buFont typeface="Arial" panose="020B0604020202020204" pitchFamily="34" charset="0"/>
              <a:buChar char="•"/>
            </a:pPr>
            <a:r>
              <a:rPr lang="en-GB" sz="3200" dirty="0">
                <a:solidFill>
                  <a:srgbClr val="590F56"/>
                </a:solidFill>
              </a:rPr>
              <a:t>Programme participants must feel safe and comfortable at the venue </a:t>
            </a:r>
            <a:endParaRPr lang="nl-NL" sz="3200" dirty="0">
              <a:solidFill>
                <a:srgbClr val="590F56"/>
              </a:solidFill>
            </a:endParaRPr>
          </a:p>
          <a:p>
            <a:pPr marL="457200" lvl="0" indent="-457200">
              <a:buFont typeface="Arial" panose="020B0604020202020204" pitchFamily="34" charset="0"/>
              <a:buChar char="•"/>
            </a:pPr>
            <a:r>
              <a:rPr lang="en-GB" sz="3200" dirty="0">
                <a:solidFill>
                  <a:srgbClr val="590F56"/>
                </a:solidFill>
              </a:rPr>
              <a:t>Once you have identified your venue – book early as you want the programme to run in the same location for the entire length  </a:t>
            </a:r>
            <a:endParaRPr lang="nl-NL" sz="32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err="1" smtClean="0">
                <a:solidFill>
                  <a:srgbClr val="590F56"/>
                </a:solidFill>
              </a:rPr>
              <a:t>Practical</a:t>
            </a:r>
            <a:r>
              <a:rPr lang="fr-FR" sz="4000" b="1" dirty="0" smtClean="0">
                <a:solidFill>
                  <a:srgbClr val="590F56"/>
                </a:solidFill>
              </a:rPr>
              <a:t> information</a:t>
            </a:r>
            <a:endParaRPr lang="fr-FR" sz="4000" b="1" dirty="0">
              <a:solidFill>
                <a:srgbClr val="590F56"/>
              </a:solidFill>
            </a:endParaRPr>
          </a:p>
        </p:txBody>
      </p:sp>
    </p:spTree>
    <p:extLst>
      <p:ext uri="{BB962C8B-B14F-4D97-AF65-F5344CB8AC3E}">
        <p14:creationId xmlns:p14="http://schemas.microsoft.com/office/powerpoint/2010/main" val="4068057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628800"/>
            <a:ext cx="7488832" cy="4524315"/>
          </a:xfrm>
          <a:prstGeom prst="rect">
            <a:avLst/>
          </a:prstGeom>
          <a:noFill/>
        </p:spPr>
        <p:txBody>
          <a:bodyPr wrap="square" rtlCol="0">
            <a:spAutoFit/>
          </a:bodyPr>
          <a:lstStyle/>
          <a:p>
            <a:pPr>
              <a:defRPr/>
            </a:pPr>
            <a:r>
              <a:rPr lang="nl-NL" sz="3200" dirty="0" smtClean="0">
                <a:solidFill>
                  <a:srgbClr val="590F56"/>
                </a:solidFill>
              </a:rPr>
              <a:t>Meeting the </a:t>
            </a:r>
            <a:r>
              <a:rPr lang="nl-NL" sz="3200" dirty="0" err="1" smtClean="0">
                <a:solidFill>
                  <a:srgbClr val="590F56"/>
                </a:solidFill>
              </a:rPr>
              <a:t>participants</a:t>
            </a:r>
            <a:r>
              <a:rPr lang="nl-NL" sz="3200" dirty="0" smtClean="0">
                <a:solidFill>
                  <a:srgbClr val="590F56"/>
                </a:solidFill>
              </a:rPr>
              <a:t> prior </a:t>
            </a:r>
            <a:r>
              <a:rPr lang="nl-NL" sz="3200" dirty="0" err="1" smtClean="0">
                <a:solidFill>
                  <a:srgbClr val="590F56"/>
                </a:solidFill>
              </a:rPr>
              <a:t>to</a:t>
            </a:r>
            <a:r>
              <a:rPr lang="nl-NL" sz="3200" dirty="0" smtClean="0">
                <a:solidFill>
                  <a:srgbClr val="590F56"/>
                </a:solidFill>
              </a:rPr>
              <a:t> the </a:t>
            </a:r>
            <a:r>
              <a:rPr lang="nl-NL" sz="3200" dirty="0" err="1" smtClean="0">
                <a:solidFill>
                  <a:srgbClr val="590F56"/>
                </a:solidFill>
              </a:rPr>
              <a:t>programme</a:t>
            </a:r>
            <a:r>
              <a:rPr lang="nl-NL" sz="3200" dirty="0" smtClean="0">
                <a:solidFill>
                  <a:srgbClr val="590F56"/>
                </a:solidFill>
              </a:rPr>
              <a:t>:</a:t>
            </a:r>
          </a:p>
          <a:p>
            <a:pPr>
              <a:defRPr/>
            </a:pPr>
            <a:endParaRPr lang="nl-NL" sz="1400" dirty="0" smtClean="0">
              <a:solidFill>
                <a:srgbClr val="590F56"/>
              </a:solidFill>
            </a:endParaRPr>
          </a:p>
          <a:p>
            <a:pPr marL="457200" lvl="0" indent="-457200">
              <a:buFont typeface="Arial" panose="020B0604020202020204" pitchFamily="34" charset="0"/>
              <a:buChar char="•"/>
            </a:pPr>
            <a:r>
              <a:rPr lang="en-GB" sz="2800" dirty="0">
                <a:solidFill>
                  <a:srgbClr val="590F56"/>
                </a:solidFill>
              </a:rPr>
              <a:t>You must meet and speak to the course participants before they start the first Session of the Programme</a:t>
            </a:r>
            <a:endParaRPr lang="nl-NL" sz="2800" dirty="0">
              <a:solidFill>
                <a:srgbClr val="590F56"/>
              </a:solidFill>
            </a:endParaRPr>
          </a:p>
          <a:p>
            <a:pPr marL="457200" lvl="0" indent="-457200">
              <a:buFont typeface="Arial" panose="020B0604020202020204" pitchFamily="34" charset="0"/>
              <a:buChar char="•"/>
            </a:pPr>
            <a:r>
              <a:rPr lang="en-GB" sz="2800" dirty="0">
                <a:solidFill>
                  <a:srgbClr val="590F56"/>
                </a:solidFill>
              </a:rPr>
              <a:t>Plan the code of conduct you will want to introduce to the group  </a:t>
            </a:r>
            <a:endParaRPr lang="nl-NL" sz="2800" dirty="0">
              <a:solidFill>
                <a:srgbClr val="590F56"/>
              </a:solidFill>
            </a:endParaRPr>
          </a:p>
          <a:p>
            <a:pPr marL="457200" lvl="0" indent="-457200">
              <a:buFont typeface="Arial" panose="020B0604020202020204" pitchFamily="34" charset="0"/>
              <a:buChar char="•"/>
            </a:pPr>
            <a:r>
              <a:rPr lang="en-GB" sz="2800" dirty="0">
                <a:solidFill>
                  <a:srgbClr val="590F56"/>
                </a:solidFill>
              </a:rPr>
              <a:t>Consider the Group dynamics and the individuals attending the programme  </a:t>
            </a:r>
            <a:endParaRPr lang="nl-NL" sz="2800" dirty="0">
              <a:solidFill>
                <a:srgbClr val="590F56"/>
              </a:solidFill>
            </a:endParaRPr>
          </a:p>
          <a:p>
            <a:pPr>
              <a:defRPr/>
            </a:pPr>
            <a:endParaRPr lang="nl-NL" sz="14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err="1" smtClean="0">
                <a:solidFill>
                  <a:srgbClr val="590F56"/>
                </a:solidFill>
              </a:rPr>
              <a:t>Practical</a:t>
            </a:r>
            <a:r>
              <a:rPr lang="fr-FR" sz="4000" b="1" dirty="0" smtClean="0">
                <a:solidFill>
                  <a:srgbClr val="590F56"/>
                </a:solidFill>
              </a:rPr>
              <a:t> information</a:t>
            </a:r>
            <a:endParaRPr lang="fr-FR" sz="4000" b="1" dirty="0">
              <a:solidFill>
                <a:srgbClr val="590F56"/>
              </a:solidFill>
            </a:endParaRPr>
          </a:p>
        </p:txBody>
      </p:sp>
    </p:spTree>
    <p:extLst>
      <p:ext uri="{BB962C8B-B14F-4D97-AF65-F5344CB8AC3E}">
        <p14:creationId xmlns:p14="http://schemas.microsoft.com/office/powerpoint/2010/main" val="8122576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916832"/>
            <a:ext cx="7488832" cy="2554545"/>
          </a:xfrm>
          <a:prstGeom prst="rect">
            <a:avLst/>
          </a:prstGeom>
          <a:noFill/>
        </p:spPr>
        <p:txBody>
          <a:bodyPr wrap="square" rtlCol="0">
            <a:spAutoFit/>
          </a:bodyPr>
          <a:lstStyle/>
          <a:p>
            <a:pPr>
              <a:defRPr/>
            </a:pPr>
            <a:r>
              <a:rPr lang="nl-NL" sz="3200" dirty="0" smtClean="0">
                <a:solidFill>
                  <a:srgbClr val="590F56"/>
                </a:solidFill>
              </a:rPr>
              <a:t>For more practical </a:t>
            </a:r>
            <a:r>
              <a:rPr lang="nl-NL" sz="3200" dirty="0" smtClean="0">
                <a:solidFill>
                  <a:srgbClr val="590F56"/>
                </a:solidFill>
              </a:rPr>
              <a:t>information, </a:t>
            </a:r>
            <a:r>
              <a:rPr lang="nl-NL" sz="3200" dirty="0" err="1" smtClean="0">
                <a:solidFill>
                  <a:srgbClr val="590F56"/>
                </a:solidFill>
              </a:rPr>
              <a:t>see</a:t>
            </a:r>
            <a:r>
              <a:rPr lang="nl-NL" sz="3200" dirty="0" smtClean="0">
                <a:solidFill>
                  <a:srgbClr val="590F56"/>
                </a:solidFill>
              </a:rPr>
              <a:t> the </a:t>
            </a:r>
            <a:r>
              <a:rPr lang="nl-NL" sz="3200" dirty="0" err="1" smtClean="0">
                <a:solidFill>
                  <a:srgbClr val="590F56"/>
                </a:solidFill>
              </a:rPr>
              <a:t>toolkit</a:t>
            </a:r>
            <a:endParaRPr lang="nl-NL" sz="3200" dirty="0" smtClean="0">
              <a:solidFill>
                <a:srgbClr val="590F56"/>
              </a:solidFill>
            </a:endParaRPr>
          </a:p>
          <a:p>
            <a:pPr>
              <a:defRPr/>
            </a:pPr>
            <a:endParaRPr lang="nl-NL" sz="3200" dirty="0">
              <a:solidFill>
                <a:srgbClr val="590F56"/>
              </a:solidFill>
            </a:endParaRPr>
          </a:p>
          <a:p>
            <a:pPr marL="457200" indent="-457200">
              <a:buFont typeface="Arial" panose="020B0604020202020204" pitchFamily="34" charset="0"/>
              <a:buChar char="•"/>
              <a:defRPr/>
            </a:pPr>
            <a:r>
              <a:rPr lang="nl-NL" sz="3200" dirty="0" err="1" smtClean="0">
                <a:solidFill>
                  <a:srgbClr val="590F56"/>
                </a:solidFill>
              </a:rPr>
              <a:t>Chapter</a:t>
            </a:r>
            <a:r>
              <a:rPr lang="nl-NL" sz="3200" dirty="0" smtClean="0">
                <a:solidFill>
                  <a:srgbClr val="590F56"/>
                </a:solidFill>
              </a:rPr>
              <a:t> </a:t>
            </a:r>
            <a:r>
              <a:rPr lang="nl-NL" sz="3200" dirty="0" err="1" smtClean="0">
                <a:solidFill>
                  <a:srgbClr val="590F56"/>
                </a:solidFill>
              </a:rPr>
              <a:t>coordinating</a:t>
            </a:r>
            <a:r>
              <a:rPr lang="nl-NL" sz="3200" dirty="0" smtClean="0">
                <a:solidFill>
                  <a:srgbClr val="590F56"/>
                </a:solidFill>
              </a:rPr>
              <a:t> the project </a:t>
            </a:r>
          </a:p>
          <a:p>
            <a:pPr marL="457200" indent="-457200">
              <a:buFont typeface="Arial" panose="020B0604020202020204" pitchFamily="34" charset="0"/>
              <a:buChar char="•"/>
              <a:defRPr/>
            </a:pPr>
            <a:r>
              <a:rPr lang="nl-NL" sz="3200" dirty="0" err="1" smtClean="0">
                <a:solidFill>
                  <a:srgbClr val="590F56"/>
                </a:solidFill>
              </a:rPr>
              <a:t>Chapter</a:t>
            </a:r>
            <a:r>
              <a:rPr lang="nl-NL" sz="3200" dirty="0" smtClean="0">
                <a:solidFill>
                  <a:srgbClr val="590F56"/>
                </a:solidFill>
              </a:rPr>
              <a:t> </a:t>
            </a:r>
            <a:r>
              <a:rPr lang="nl-NL" sz="3200" dirty="0" err="1" smtClean="0">
                <a:solidFill>
                  <a:srgbClr val="590F56"/>
                </a:solidFill>
              </a:rPr>
              <a:t>facilitating</a:t>
            </a:r>
            <a:r>
              <a:rPr lang="nl-NL" sz="3200" dirty="0" smtClean="0">
                <a:solidFill>
                  <a:srgbClr val="590F56"/>
                </a:solidFill>
              </a:rPr>
              <a:t> the </a:t>
            </a:r>
            <a:r>
              <a:rPr lang="nl-NL" sz="3200" dirty="0" err="1" smtClean="0">
                <a:solidFill>
                  <a:srgbClr val="590F56"/>
                </a:solidFill>
              </a:rPr>
              <a:t>sessions</a:t>
            </a:r>
            <a:r>
              <a:rPr lang="nl-NL" sz="3200" dirty="0" smtClean="0">
                <a:solidFill>
                  <a:srgbClr val="590F56"/>
                </a:solidFill>
              </a:rPr>
              <a:t> </a:t>
            </a:r>
            <a:endParaRPr lang="nl-NL" sz="32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err="1" smtClean="0">
                <a:solidFill>
                  <a:srgbClr val="590F56"/>
                </a:solidFill>
              </a:rPr>
              <a:t>Practical</a:t>
            </a:r>
            <a:r>
              <a:rPr lang="fr-FR" sz="4000" b="1" dirty="0" smtClean="0">
                <a:solidFill>
                  <a:srgbClr val="590F56"/>
                </a:solidFill>
              </a:rPr>
              <a:t> information</a:t>
            </a:r>
            <a:endParaRPr lang="fr-FR" sz="4000" b="1" dirty="0">
              <a:solidFill>
                <a:srgbClr val="590F56"/>
              </a:solidFill>
            </a:endParaRPr>
          </a:p>
        </p:txBody>
      </p:sp>
    </p:spTree>
    <p:extLst>
      <p:ext uri="{BB962C8B-B14F-4D97-AF65-F5344CB8AC3E}">
        <p14:creationId xmlns:p14="http://schemas.microsoft.com/office/powerpoint/2010/main" val="2001141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1772816"/>
            <a:ext cx="8424936" cy="4031873"/>
          </a:xfrm>
          <a:prstGeom prst="rect">
            <a:avLst/>
          </a:prstGeom>
          <a:noFill/>
        </p:spPr>
        <p:txBody>
          <a:bodyPr wrap="square" rtlCol="0">
            <a:spAutoFit/>
          </a:bodyPr>
          <a:lstStyle/>
          <a:p>
            <a:pPr marL="119062" indent="0">
              <a:buFont typeface="Wingdings 2" panose="05020102010507070707" pitchFamily="18" charset="2"/>
              <a:buNone/>
              <a:defRPr/>
            </a:pPr>
            <a:r>
              <a:rPr lang="nl-NL" sz="3200" dirty="0" smtClean="0">
                <a:solidFill>
                  <a:srgbClr val="590F56"/>
                </a:solidFill>
              </a:rPr>
              <a:t>For </a:t>
            </a:r>
            <a:r>
              <a:rPr lang="nl-NL" sz="3200" dirty="0" err="1" smtClean="0">
                <a:solidFill>
                  <a:srgbClr val="590F56"/>
                </a:solidFill>
              </a:rPr>
              <a:t>simple</a:t>
            </a:r>
            <a:r>
              <a:rPr lang="nl-NL" sz="3200" dirty="0" smtClean="0">
                <a:solidFill>
                  <a:srgbClr val="590F56"/>
                </a:solidFill>
              </a:rPr>
              <a:t> </a:t>
            </a:r>
            <a:r>
              <a:rPr lang="nl-NL" sz="3200" dirty="0" err="1" smtClean="0">
                <a:solidFill>
                  <a:srgbClr val="590F56"/>
                </a:solidFill>
              </a:rPr>
              <a:t>evaluation</a:t>
            </a:r>
            <a:r>
              <a:rPr lang="nl-NL" sz="3200" dirty="0" smtClean="0">
                <a:solidFill>
                  <a:srgbClr val="590F56"/>
                </a:solidFill>
              </a:rPr>
              <a:t>: </a:t>
            </a:r>
            <a:r>
              <a:rPr lang="nl-NL" sz="3200" dirty="0" err="1" smtClean="0">
                <a:solidFill>
                  <a:srgbClr val="590F56"/>
                </a:solidFill>
              </a:rPr>
              <a:t>see</a:t>
            </a:r>
            <a:r>
              <a:rPr lang="nl-NL" sz="3200" dirty="0" smtClean="0">
                <a:solidFill>
                  <a:srgbClr val="590F56"/>
                </a:solidFill>
              </a:rPr>
              <a:t> </a:t>
            </a:r>
            <a:r>
              <a:rPr lang="nl-NL" sz="3200" dirty="0" err="1" smtClean="0">
                <a:solidFill>
                  <a:srgbClr val="590F56"/>
                </a:solidFill>
              </a:rPr>
              <a:t>toolkit</a:t>
            </a:r>
            <a:r>
              <a:rPr lang="nl-NL" sz="3200" dirty="0" smtClean="0">
                <a:solidFill>
                  <a:srgbClr val="590F56"/>
                </a:solidFill>
              </a:rPr>
              <a:t> appendix 8 </a:t>
            </a:r>
            <a:r>
              <a:rPr lang="nl-NL" sz="3200" dirty="0" err="1" smtClean="0">
                <a:solidFill>
                  <a:srgbClr val="590F56"/>
                </a:solidFill>
              </a:rPr>
              <a:t>for</a:t>
            </a:r>
            <a:r>
              <a:rPr lang="nl-NL" sz="3200" dirty="0" smtClean="0">
                <a:solidFill>
                  <a:srgbClr val="590F56"/>
                </a:solidFill>
              </a:rPr>
              <a:t> </a:t>
            </a:r>
            <a:r>
              <a:rPr lang="nl-NL" sz="3200" dirty="0" err="1" smtClean="0">
                <a:solidFill>
                  <a:srgbClr val="590F56"/>
                </a:solidFill>
              </a:rPr>
              <a:t>evaluation</a:t>
            </a:r>
            <a:r>
              <a:rPr lang="nl-NL" sz="3200" dirty="0" smtClean="0">
                <a:solidFill>
                  <a:srgbClr val="590F56"/>
                </a:solidFill>
              </a:rPr>
              <a:t> </a:t>
            </a:r>
            <a:r>
              <a:rPr lang="nl-NL" sz="3200" dirty="0" err="1" smtClean="0">
                <a:solidFill>
                  <a:srgbClr val="590F56"/>
                </a:solidFill>
              </a:rPr>
              <a:t>forms</a:t>
            </a:r>
            <a:r>
              <a:rPr lang="nl-NL" sz="3200" dirty="0" smtClean="0">
                <a:solidFill>
                  <a:srgbClr val="590F56"/>
                </a:solidFill>
              </a:rPr>
              <a:t> </a:t>
            </a:r>
            <a:r>
              <a:rPr lang="nl-NL" sz="3200" dirty="0" err="1" smtClean="0">
                <a:solidFill>
                  <a:srgbClr val="590F56"/>
                </a:solidFill>
              </a:rPr>
              <a:t>for</a:t>
            </a:r>
            <a:r>
              <a:rPr lang="nl-NL" sz="3200" dirty="0" smtClean="0">
                <a:solidFill>
                  <a:srgbClr val="590F56"/>
                </a:solidFill>
              </a:rPr>
              <a:t> </a:t>
            </a:r>
            <a:r>
              <a:rPr lang="nl-NL" sz="3200" dirty="0" err="1" smtClean="0">
                <a:solidFill>
                  <a:srgbClr val="590F56"/>
                </a:solidFill>
              </a:rPr>
              <a:t>your</a:t>
            </a:r>
            <a:r>
              <a:rPr lang="nl-NL" sz="3200" dirty="0" smtClean="0">
                <a:solidFill>
                  <a:srgbClr val="590F56"/>
                </a:solidFill>
              </a:rPr>
              <a:t> VISAL program.</a:t>
            </a:r>
          </a:p>
          <a:p>
            <a:pPr marL="119062" indent="0">
              <a:buFont typeface="Wingdings 2" panose="05020102010507070707" pitchFamily="18" charset="2"/>
              <a:buNone/>
              <a:defRPr/>
            </a:pPr>
            <a:endParaRPr lang="nl-NL" altLang="nl-NL" sz="3200" i="1" dirty="0">
              <a:solidFill>
                <a:srgbClr val="590F56"/>
              </a:solidFill>
            </a:endParaRPr>
          </a:p>
          <a:p>
            <a:pPr marL="119062" indent="0">
              <a:buFont typeface="Wingdings 2" panose="05020102010507070707" pitchFamily="18" charset="2"/>
              <a:buNone/>
              <a:defRPr/>
            </a:pPr>
            <a:r>
              <a:rPr lang="nl-NL" altLang="nl-NL" sz="3200" dirty="0" smtClean="0">
                <a:solidFill>
                  <a:srgbClr val="590F56"/>
                </a:solidFill>
              </a:rPr>
              <a:t>For a more intensive </a:t>
            </a:r>
            <a:r>
              <a:rPr lang="nl-NL" altLang="nl-NL" sz="3200" dirty="0" err="1" smtClean="0">
                <a:solidFill>
                  <a:srgbClr val="590F56"/>
                </a:solidFill>
              </a:rPr>
              <a:t>evaluation</a:t>
            </a:r>
            <a:r>
              <a:rPr lang="nl-NL" altLang="nl-NL" sz="3200" dirty="0" smtClean="0">
                <a:solidFill>
                  <a:srgbClr val="590F56"/>
                </a:solidFill>
              </a:rPr>
              <a:t> proces </a:t>
            </a:r>
            <a:r>
              <a:rPr lang="nl-NL" altLang="nl-NL" sz="3200" dirty="0" err="1" smtClean="0">
                <a:solidFill>
                  <a:srgbClr val="590F56"/>
                </a:solidFill>
              </a:rPr>
              <a:t>with</a:t>
            </a:r>
            <a:r>
              <a:rPr lang="nl-NL" altLang="nl-NL" sz="3200" dirty="0" smtClean="0">
                <a:solidFill>
                  <a:srgbClr val="590F56"/>
                </a:solidFill>
              </a:rPr>
              <a:t> attention </a:t>
            </a:r>
            <a:r>
              <a:rPr lang="nl-NL" altLang="nl-NL" sz="3200" dirty="0" err="1" smtClean="0">
                <a:solidFill>
                  <a:srgbClr val="590F56"/>
                </a:solidFill>
              </a:rPr>
              <a:t>for</a:t>
            </a:r>
            <a:r>
              <a:rPr lang="nl-NL" altLang="nl-NL" sz="3200" dirty="0" smtClean="0">
                <a:solidFill>
                  <a:srgbClr val="590F56"/>
                </a:solidFill>
              </a:rPr>
              <a:t> </a:t>
            </a:r>
            <a:r>
              <a:rPr lang="nl-NL" altLang="nl-NL" sz="3200" dirty="0" err="1" smtClean="0">
                <a:solidFill>
                  <a:srgbClr val="590F56"/>
                </a:solidFill>
              </a:rPr>
              <a:t>improvement</a:t>
            </a:r>
            <a:r>
              <a:rPr lang="nl-NL" altLang="nl-NL" sz="3200" dirty="0" smtClean="0">
                <a:solidFill>
                  <a:srgbClr val="590F56"/>
                </a:solidFill>
              </a:rPr>
              <a:t> of </a:t>
            </a:r>
            <a:r>
              <a:rPr lang="nl-NL" altLang="nl-NL" sz="3200" dirty="0" err="1" smtClean="0">
                <a:solidFill>
                  <a:srgbClr val="590F56"/>
                </a:solidFill>
              </a:rPr>
              <a:t>wellbeing</a:t>
            </a:r>
            <a:r>
              <a:rPr lang="nl-NL" altLang="nl-NL" sz="3200" dirty="0" smtClean="0">
                <a:solidFill>
                  <a:srgbClr val="590F56"/>
                </a:solidFill>
              </a:rPr>
              <a:t> </a:t>
            </a:r>
            <a:r>
              <a:rPr lang="nl-NL" altLang="nl-NL" sz="3200" dirty="0" err="1" smtClean="0">
                <a:solidFill>
                  <a:srgbClr val="590F56"/>
                </a:solidFill>
              </a:rPr>
              <a:t>and</a:t>
            </a:r>
            <a:r>
              <a:rPr lang="nl-NL" altLang="nl-NL" sz="3200" dirty="0" smtClean="0">
                <a:solidFill>
                  <a:srgbClr val="590F56"/>
                </a:solidFill>
              </a:rPr>
              <a:t> engagement look </a:t>
            </a:r>
            <a:r>
              <a:rPr lang="nl-NL" altLang="nl-NL" sz="3200" dirty="0" err="1" smtClean="0">
                <a:solidFill>
                  <a:srgbClr val="590F56"/>
                </a:solidFill>
              </a:rPr>
              <a:t>for</a:t>
            </a:r>
            <a:r>
              <a:rPr lang="nl-NL" altLang="nl-NL" sz="3200" dirty="0" smtClean="0">
                <a:solidFill>
                  <a:srgbClr val="590F56"/>
                </a:solidFill>
              </a:rPr>
              <a:t> </a:t>
            </a:r>
            <a:r>
              <a:rPr lang="nl-NL" altLang="nl-NL" sz="3200" dirty="0" err="1" smtClean="0">
                <a:solidFill>
                  <a:srgbClr val="590F56"/>
                </a:solidFill>
              </a:rPr>
              <a:t>additional</a:t>
            </a:r>
            <a:r>
              <a:rPr lang="nl-NL" altLang="nl-NL" sz="3200" dirty="0" smtClean="0">
                <a:solidFill>
                  <a:srgbClr val="590F56"/>
                </a:solidFill>
              </a:rPr>
              <a:t> </a:t>
            </a:r>
            <a:r>
              <a:rPr lang="nl-NL" altLang="nl-NL" sz="3200" dirty="0" err="1" smtClean="0">
                <a:solidFill>
                  <a:srgbClr val="590F56"/>
                </a:solidFill>
              </a:rPr>
              <a:t>forms</a:t>
            </a:r>
            <a:r>
              <a:rPr lang="nl-NL" altLang="nl-NL" sz="3200" dirty="0" smtClean="0">
                <a:solidFill>
                  <a:srgbClr val="590F56"/>
                </a:solidFill>
              </a:rPr>
              <a:t> at the website: </a:t>
            </a:r>
          </a:p>
          <a:p>
            <a:pPr marL="119062" indent="0">
              <a:buFont typeface="Wingdings 2" panose="05020102010507070707" pitchFamily="18" charset="2"/>
              <a:buNone/>
              <a:defRPr/>
            </a:pPr>
            <a:r>
              <a:rPr lang="nl-NL" altLang="nl-NL" sz="3200" dirty="0" smtClean="0">
                <a:solidFill>
                  <a:srgbClr val="590F56"/>
                </a:solidFill>
                <a:hlinkClick r:id="rId2"/>
              </a:rPr>
              <a:t>www.visal-project.eu</a:t>
            </a:r>
            <a:r>
              <a:rPr lang="nl-NL" altLang="nl-NL" sz="3200" dirty="0" smtClean="0">
                <a:solidFill>
                  <a:srgbClr val="590F56"/>
                </a:solidFill>
              </a:rPr>
              <a:t> </a:t>
            </a:r>
            <a:endParaRPr lang="en-GB" altLang="nl-NL" sz="2800" dirty="0">
              <a:solidFill>
                <a:srgbClr val="590F56"/>
              </a:solidFill>
            </a:endParaRPr>
          </a:p>
        </p:txBody>
      </p:sp>
      <p:sp>
        <p:nvSpPr>
          <p:cNvPr id="3" name="ZoneTexte 2"/>
          <p:cNvSpPr txBox="1"/>
          <p:nvPr/>
        </p:nvSpPr>
        <p:spPr>
          <a:xfrm>
            <a:off x="1871700" y="260648"/>
            <a:ext cx="6804756" cy="707886"/>
          </a:xfrm>
          <a:prstGeom prst="rect">
            <a:avLst/>
          </a:prstGeom>
          <a:noFill/>
        </p:spPr>
        <p:txBody>
          <a:bodyPr wrap="square" rtlCol="0">
            <a:spAutoFit/>
          </a:bodyPr>
          <a:lstStyle/>
          <a:p>
            <a:pPr algn="ctr"/>
            <a:r>
              <a:rPr lang="fr-FR" sz="4000" b="1" dirty="0" err="1" smtClean="0">
                <a:solidFill>
                  <a:srgbClr val="590F56"/>
                </a:solidFill>
              </a:rPr>
              <a:t>Evalution</a:t>
            </a:r>
            <a:r>
              <a:rPr lang="fr-FR" sz="4000" b="1" dirty="0" smtClean="0">
                <a:solidFill>
                  <a:srgbClr val="590F56"/>
                </a:solidFill>
              </a:rPr>
              <a:t> of the VISAL program </a:t>
            </a:r>
            <a:endParaRPr lang="fr-FR" sz="4000" b="1" dirty="0">
              <a:solidFill>
                <a:srgbClr val="590F56"/>
              </a:solidFill>
            </a:endParaRPr>
          </a:p>
        </p:txBody>
      </p:sp>
    </p:spTree>
    <p:extLst>
      <p:ext uri="{BB962C8B-B14F-4D97-AF65-F5344CB8AC3E}">
        <p14:creationId xmlns:p14="http://schemas.microsoft.com/office/powerpoint/2010/main" val="790075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916832"/>
            <a:ext cx="3456384" cy="443198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GB" altLang="nl-NL" sz="2800" dirty="0">
                <a:solidFill>
                  <a:srgbClr val="590F56"/>
                </a:solidFill>
              </a:rPr>
              <a:t>Understand the VISAL Programme</a:t>
            </a:r>
          </a:p>
          <a:p>
            <a:pPr marL="457200" indent="-457200">
              <a:spcAft>
                <a:spcPts val="1200"/>
              </a:spcAft>
              <a:buFont typeface="Arial" panose="020B0604020202020204" pitchFamily="34" charset="0"/>
              <a:buChar char="•"/>
            </a:pPr>
            <a:r>
              <a:rPr lang="en-GB" altLang="nl-NL" sz="2800" dirty="0">
                <a:solidFill>
                  <a:srgbClr val="590F56"/>
                </a:solidFill>
              </a:rPr>
              <a:t>Understand the role of the facilitator</a:t>
            </a:r>
          </a:p>
          <a:p>
            <a:pPr marL="457200" indent="-457200">
              <a:spcAft>
                <a:spcPts val="1200"/>
              </a:spcAft>
              <a:buFont typeface="Arial" panose="020B0604020202020204" pitchFamily="34" charset="0"/>
              <a:buChar char="•"/>
            </a:pPr>
            <a:r>
              <a:rPr lang="en-GB" altLang="nl-NL" sz="2800" dirty="0">
                <a:solidFill>
                  <a:srgbClr val="590F56"/>
                </a:solidFill>
              </a:rPr>
              <a:t>Sufficient understanding of </a:t>
            </a:r>
            <a:r>
              <a:rPr lang="en-GB" altLang="nl-NL" sz="2800" dirty="0" smtClean="0">
                <a:solidFill>
                  <a:srgbClr val="590F56"/>
                </a:solidFill>
              </a:rPr>
              <a:t>tools</a:t>
            </a:r>
            <a:endParaRPr lang="nl-NL" sz="2800" dirty="0">
              <a:solidFill>
                <a:srgbClr val="590F56"/>
              </a:solidFill>
            </a:endParaRPr>
          </a:p>
          <a:p>
            <a:pPr marL="571500" lvl="0" indent="-571500">
              <a:buFont typeface="Arial" panose="020B0604020202020204" pitchFamily="34" charset="0"/>
              <a:buChar char="•"/>
            </a:pPr>
            <a:endParaRPr lang="en-GB" altLang="nl-NL" sz="2800" i="1" dirty="0">
              <a:solidFill>
                <a:srgbClr val="590F56"/>
              </a:solidFill>
            </a:endParaRPr>
          </a:p>
        </p:txBody>
      </p:sp>
      <p:sp>
        <p:nvSpPr>
          <p:cNvPr id="3" name="ZoneTexte 2"/>
          <p:cNvSpPr txBox="1"/>
          <p:nvPr/>
        </p:nvSpPr>
        <p:spPr>
          <a:xfrm>
            <a:off x="1871700" y="260648"/>
            <a:ext cx="6804756" cy="1323439"/>
          </a:xfrm>
          <a:prstGeom prst="rect">
            <a:avLst/>
          </a:prstGeom>
          <a:noFill/>
        </p:spPr>
        <p:txBody>
          <a:bodyPr wrap="square" rtlCol="0">
            <a:spAutoFit/>
          </a:bodyPr>
          <a:lstStyle/>
          <a:p>
            <a:pPr algn="ctr"/>
            <a:r>
              <a:rPr lang="fr-FR" sz="4000" b="1" dirty="0" err="1" smtClean="0">
                <a:solidFill>
                  <a:srgbClr val="590F56"/>
                </a:solidFill>
              </a:rPr>
              <a:t>Evalution</a:t>
            </a:r>
            <a:r>
              <a:rPr lang="fr-FR" sz="4000" b="1" dirty="0" smtClean="0">
                <a:solidFill>
                  <a:srgbClr val="590F56"/>
                </a:solidFill>
              </a:rPr>
              <a:t> of the train-the-trainer </a:t>
            </a:r>
            <a:endParaRPr lang="fr-FR" sz="4000" b="1" dirty="0">
              <a:solidFill>
                <a:srgbClr val="590F56"/>
              </a:solidFill>
            </a:endParaRPr>
          </a:p>
        </p:txBody>
      </p:sp>
      <p:pic>
        <p:nvPicPr>
          <p:cNvPr id="4" name="Picture 2" descr="C:\Users\asuttie\AppData\Local\Microsoft\Windows\Temporary Internet Files\Content.IE5\DGU9D24L\MC90007881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2997200"/>
            <a:ext cx="3528392" cy="328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9546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65465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71600" y="1412776"/>
            <a:ext cx="7488832" cy="5539978"/>
          </a:xfrm>
          <a:prstGeom prst="rect">
            <a:avLst/>
          </a:prstGeom>
          <a:noFill/>
        </p:spPr>
        <p:txBody>
          <a:bodyPr wrap="square" rtlCol="0">
            <a:spAutoFit/>
          </a:bodyPr>
          <a:lstStyle/>
          <a:p>
            <a:pPr marL="438912" indent="-320040">
              <a:buFont typeface="Wingdings 2"/>
              <a:buChar char=""/>
              <a:defRPr/>
            </a:pPr>
            <a:r>
              <a:rPr lang="en-GB" sz="2800" dirty="0">
                <a:solidFill>
                  <a:srgbClr val="590F56"/>
                </a:solidFill>
              </a:rPr>
              <a:t>Increase skills and competences of participants,</a:t>
            </a:r>
          </a:p>
          <a:p>
            <a:pPr marL="438912" indent="-320040">
              <a:buFont typeface="Wingdings 2"/>
              <a:buChar char=""/>
              <a:defRPr/>
            </a:pPr>
            <a:r>
              <a:rPr lang="en-GB" sz="2800" dirty="0">
                <a:solidFill>
                  <a:srgbClr val="590F56"/>
                </a:solidFill>
              </a:rPr>
              <a:t>Enhance attractiveness of and access to adult learning,</a:t>
            </a:r>
          </a:p>
          <a:p>
            <a:pPr marL="438912" indent="-320040">
              <a:buFont typeface="Wingdings 2"/>
              <a:buChar char=""/>
              <a:defRPr/>
            </a:pPr>
            <a:r>
              <a:rPr lang="en-GB" sz="2800" dirty="0">
                <a:solidFill>
                  <a:srgbClr val="590F56"/>
                </a:solidFill>
              </a:rPr>
              <a:t>value the experience of blind and PS elderly persons,</a:t>
            </a:r>
          </a:p>
          <a:p>
            <a:pPr marL="438912" indent="-320040">
              <a:buFont typeface="Wingdings 2"/>
              <a:buChar char=""/>
              <a:defRPr/>
            </a:pPr>
            <a:r>
              <a:rPr lang="en-GB" sz="2800" dirty="0">
                <a:solidFill>
                  <a:srgbClr val="590F56"/>
                </a:solidFill>
              </a:rPr>
              <a:t>Increase participation and representation in civil society,</a:t>
            </a:r>
          </a:p>
          <a:p>
            <a:pPr marL="438912" indent="-320040">
              <a:buFont typeface="Wingdings 2"/>
              <a:buChar char=""/>
              <a:defRPr/>
            </a:pPr>
            <a:r>
              <a:rPr lang="en-GB" sz="2800" dirty="0">
                <a:solidFill>
                  <a:srgbClr val="590F56"/>
                </a:solidFill>
              </a:rPr>
              <a:t>increase participation within non-government organisations, especially those who respond to the needs of visual impairment and ageing communities,</a:t>
            </a:r>
          </a:p>
          <a:p>
            <a:pPr marL="438912" indent="-320040">
              <a:buFont typeface="Wingdings 2"/>
              <a:buChar char=""/>
              <a:defRPr/>
            </a:pPr>
            <a:r>
              <a:rPr lang="en-GB" sz="2800" dirty="0">
                <a:solidFill>
                  <a:srgbClr val="590F56"/>
                </a:solidFill>
              </a:rPr>
              <a:t>Combat isolation.</a:t>
            </a:r>
          </a:p>
          <a:p>
            <a:endParaRPr lang="fr-FR" dirty="0">
              <a:solidFill>
                <a:srgbClr val="590F56"/>
              </a:solidFill>
            </a:endParaRPr>
          </a:p>
        </p:txBody>
      </p:sp>
      <p:sp>
        <p:nvSpPr>
          <p:cNvPr id="3" name="ZoneTexte 2"/>
          <p:cNvSpPr txBox="1"/>
          <p:nvPr/>
        </p:nvSpPr>
        <p:spPr>
          <a:xfrm>
            <a:off x="2627784" y="476672"/>
            <a:ext cx="4608512" cy="553998"/>
          </a:xfrm>
          <a:prstGeom prst="rect">
            <a:avLst/>
          </a:prstGeom>
          <a:noFill/>
        </p:spPr>
        <p:txBody>
          <a:bodyPr wrap="square" rtlCol="0">
            <a:spAutoFit/>
          </a:bodyPr>
          <a:lstStyle/>
          <a:p>
            <a:pPr algn="ctr"/>
            <a:r>
              <a:rPr lang="fr-FR" sz="3000" b="1" dirty="0" smtClean="0">
                <a:solidFill>
                  <a:srgbClr val="590F56"/>
                </a:solidFill>
              </a:rPr>
              <a:t>Objectives </a:t>
            </a:r>
            <a:r>
              <a:rPr lang="fr-FR" sz="3000" b="1" dirty="0" err="1" smtClean="0">
                <a:solidFill>
                  <a:srgbClr val="590F56"/>
                </a:solidFill>
              </a:rPr>
              <a:t>detail</a:t>
            </a:r>
            <a:r>
              <a:rPr lang="fr-FR" sz="3000" b="1" dirty="0" smtClean="0">
                <a:solidFill>
                  <a:srgbClr val="590F56"/>
                </a:solidFill>
              </a:rPr>
              <a:t> of VISAL</a:t>
            </a:r>
            <a:endParaRPr lang="fr-FR" sz="3000" b="1" dirty="0">
              <a:solidFill>
                <a:srgbClr val="590F56"/>
              </a:solidFill>
            </a:endParaRPr>
          </a:p>
        </p:txBody>
      </p:sp>
    </p:spTree>
    <p:extLst>
      <p:ext uri="{BB962C8B-B14F-4D97-AF65-F5344CB8AC3E}">
        <p14:creationId xmlns:p14="http://schemas.microsoft.com/office/powerpoint/2010/main" val="388868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524848"/>
            <a:ext cx="7488832" cy="3416320"/>
          </a:xfrm>
          <a:prstGeom prst="rect">
            <a:avLst/>
          </a:prstGeom>
          <a:noFill/>
        </p:spPr>
        <p:txBody>
          <a:bodyPr wrap="square" rtlCol="0">
            <a:spAutoFit/>
          </a:bodyPr>
          <a:lstStyle/>
          <a:p>
            <a:pPr marL="457200" indent="-457200">
              <a:buFont typeface="Arial" panose="020B0604020202020204" pitchFamily="34" charset="0"/>
              <a:buChar char="•"/>
            </a:pPr>
            <a:r>
              <a:rPr lang="fr-FR" sz="3600" b="1" dirty="0" err="1" smtClean="0">
                <a:solidFill>
                  <a:srgbClr val="590F56"/>
                </a:solidFill>
              </a:rPr>
              <a:t>Ageing</a:t>
            </a:r>
            <a:r>
              <a:rPr lang="fr-FR" sz="3600" b="1" dirty="0" smtClean="0">
                <a:solidFill>
                  <a:srgbClr val="590F56"/>
                </a:solidFill>
              </a:rPr>
              <a:t> population</a:t>
            </a:r>
          </a:p>
          <a:p>
            <a:pPr marL="457200" indent="-457200">
              <a:buFont typeface="Arial" panose="020B0604020202020204" pitchFamily="34" charset="0"/>
              <a:buChar char="•"/>
            </a:pPr>
            <a:r>
              <a:rPr lang="fr-FR" sz="3600" b="1" dirty="0" err="1" smtClean="0">
                <a:solidFill>
                  <a:srgbClr val="590F56"/>
                </a:solidFill>
              </a:rPr>
              <a:t>Prevalence</a:t>
            </a:r>
            <a:r>
              <a:rPr lang="fr-FR" sz="3600" b="1" dirty="0" smtClean="0">
                <a:solidFill>
                  <a:srgbClr val="590F56"/>
                </a:solidFill>
              </a:rPr>
              <a:t> VI</a:t>
            </a:r>
            <a:endParaRPr lang="en-GB" altLang="nl-NL" sz="3600" dirty="0"/>
          </a:p>
          <a:p>
            <a:pPr marL="457200" indent="-457200">
              <a:buFont typeface="Arial" panose="020B0604020202020204" pitchFamily="34" charset="0"/>
              <a:buChar char="•"/>
            </a:pPr>
            <a:r>
              <a:rPr lang="fr-FR" sz="3600" b="1" dirty="0" smtClean="0">
                <a:solidFill>
                  <a:srgbClr val="590F56"/>
                </a:solidFill>
              </a:rPr>
              <a:t>Motivation </a:t>
            </a:r>
            <a:r>
              <a:rPr lang="fr-FR" sz="3600" b="1" dirty="0" err="1" smtClean="0">
                <a:solidFill>
                  <a:srgbClr val="590F56"/>
                </a:solidFill>
              </a:rPr>
              <a:t>Theory</a:t>
            </a:r>
            <a:r>
              <a:rPr lang="fr-FR" sz="3600" b="1" dirty="0" smtClean="0">
                <a:solidFill>
                  <a:srgbClr val="590F56"/>
                </a:solidFill>
              </a:rPr>
              <a:t> of Atkinson</a:t>
            </a:r>
          </a:p>
          <a:p>
            <a:pPr marL="457200" indent="-457200">
              <a:buFont typeface="Arial" panose="020B0604020202020204" pitchFamily="34" charset="0"/>
              <a:buChar char="•"/>
            </a:pPr>
            <a:r>
              <a:rPr lang="fr-FR" sz="3600" b="1" dirty="0" smtClean="0">
                <a:solidFill>
                  <a:srgbClr val="590F56"/>
                </a:solidFill>
              </a:rPr>
              <a:t>ICF</a:t>
            </a:r>
          </a:p>
          <a:p>
            <a:pPr marL="457200" indent="-457200">
              <a:buFont typeface="Arial" panose="020B0604020202020204" pitchFamily="34" charset="0"/>
              <a:buChar char="•"/>
            </a:pPr>
            <a:r>
              <a:rPr lang="fr-FR" sz="3600" b="1" dirty="0" err="1" smtClean="0">
                <a:solidFill>
                  <a:srgbClr val="590F56"/>
                </a:solidFill>
              </a:rPr>
              <a:t>Circles</a:t>
            </a:r>
            <a:r>
              <a:rPr lang="fr-FR" sz="3600" b="1" dirty="0" smtClean="0">
                <a:solidFill>
                  <a:srgbClr val="590F56"/>
                </a:solidFill>
              </a:rPr>
              <a:t> of influence</a:t>
            </a:r>
          </a:p>
          <a:p>
            <a:endParaRPr lang="fr-FR" sz="3600" dirty="0"/>
          </a:p>
        </p:txBody>
      </p:sp>
      <p:sp>
        <p:nvSpPr>
          <p:cNvPr id="3" name="ZoneTexte 2"/>
          <p:cNvSpPr txBox="1"/>
          <p:nvPr/>
        </p:nvSpPr>
        <p:spPr>
          <a:xfrm>
            <a:off x="2627784" y="332656"/>
            <a:ext cx="4608512" cy="707886"/>
          </a:xfrm>
          <a:prstGeom prst="rect">
            <a:avLst/>
          </a:prstGeom>
          <a:noFill/>
        </p:spPr>
        <p:txBody>
          <a:bodyPr wrap="square" rtlCol="0">
            <a:spAutoFit/>
          </a:bodyPr>
          <a:lstStyle/>
          <a:p>
            <a:pPr algn="ctr"/>
            <a:r>
              <a:rPr lang="fr-FR" sz="4000" b="1" dirty="0" smtClean="0">
                <a:solidFill>
                  <a:srgbClr val="590F56"/>
                </a:solidFill>
              </a:rPr>
              <a:t>Backgrounds</a:t>
            </a:r>
            <a:endParaRPr lang="fr-FR" sz="4000" b="1" dirty="0">
              <a:solidFill>
                <a:srgbClr val="590F56"/>
              </a:solidFill>
            </a:endParaRPr>
          </a:p>
        </p:txBody>
      </p:sp>
    </p:spTree>
    <p:extLst>
      <p:ext uri="{BB962C8B-B14F-4D97-AF65-F5344CB8AC3E}">
        <p14:creationId xmlns:p14="http://schemas.microsoft.com/office/powerpoint/2010/main" val="75631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83568" y="1916832"/>
            <a:ext cx="7992888" cy="4524315"/>
          </a:xfrm>
          <a:prstGeom prst="rect">
            <a:avLst/>
          </a:prstGeom>
          <a:noFill/>
        </p:spPr>
        <p:txBody>
          <a:bodyPr wrap="square" rtlCol="0">
            <a:spAutoFit/>
          </a:bodyPr>
          <a:lstStyle/>
          <a:p>
            <a:pPr>
              <a:buFont typeface="Wingdings 2" panose="05020102010507070707" pitchFamily="18" charset="2"/>
              <a:buNone/>
            </a:pPr>
            <a:r>
              <a:rPr lang="en-GB" altLang="nl-NL" sz="3600" b="1" dirty="0">
                <a:solidFill>
                  <a:srgbClr val="590F56"/>
                </a:solidFill>
              </a:rPr>
              <a:t>Europe</a:t>
            </a:r>
          </a:p>
          <a:p>
            <a:pPr>
              <a:buFont typeface="Wingdings 2" panose="05020102010507070707" pitchFamily="18" charset="2"/>
              <a:buNone/>
            </a:pPr>
            <a:r>
              <a:rPr lang="en-GB" altLang="nl-NL" sz="3600" dirty="0">
                <a:solidFill>
                  <a:srgbClr val="590F56"/>
                </a:solidFill>
              </a:rPr>
              <a:t>850 million people</a:t>
            </a:r>
          </a:p>
          <a:p>
            <a:pPr>
              <a:buFont typeface="Wingdings 2" panose="05020102010507070707" pitchFamily="18" charset="2"/>
              <a:buNone/>
            </a:pPr>
            <a:r>
              <a:rPr lang="en-GB" altLang="nl-NL" sz="3600" dirty="0">
                <a:solidFill>
                  <a:srgbClr val="590F56"/>
                </a:solidFill>
              </a:rPr>
              <a:t>19 of world’s oldest countries</a:t>
            </a:r>
          </a:p>
          <a:p>
            <a:pPr>
              <a:buFont typeface="Wingdings 2" panose="05020102010507070707" pitchFamily="18" charset="2"/>
              <a:buNone/>
            </a:pPr>
            <a:r>
              <a:rPr lang="en-GB" altLang="nl-NL" sz="3600" b="1" dirty="0" smtClean="0">
                <a:solidFill>
                  <a:srgbClr val="590F56"/>
                </a:solidFill>
              </a:rPr>
              <a:t>% </a:t>
            </a:r>
            <a:r>
              <a:rPr lang="en-GB" altLang="nl-NL" sz="3600" b="1" dirty="0">
                <a:solidFill>
                  <a:srgbClr val="590F56"/>
                </a:solidFill>
              </a:rPr>
              <a:t>of population </a:t>
            </a:r>
          </a:p>
          <a:p>
            <a:pPr>
              <a:buFont typeface="Wingdings 2" panose="05020102010507070707" pitchFamily="18" charset="2"/>
              <a:buNone/>
            </a:pPr>
            <a:r>
              <a:rPr lang="en-GB" altLang="nl-NL" sz="3600" dirty="0">
                <a:solidFill>
                  <a:srgbClr val="590F56"/>
                </a:solidFill>
              </a:rPr>
              <a:t>2000	&gt;65 </a:t>
            </a:r>
            <a:r>
              <a:rPr lang="en-GB" altLang="nl-NL" sz="3600" dirty="0" err="1">
                <a:solidFill>
                  <a:srgbClr val="590F56"/>
                </a:solidFill>
              </a:rPr>
              <a:t>yrs</a:t>
            </a:r>
            <a:r>
              <a:rPr lang="en-GB" altLang="nl-NL" sz="3600" dirty="0">
                <a:solidFill>
                  <a:srgbClr val="590F56"/>
                </a:solidFill>
              </a:rPr>
              <a:t> 14.7%	    &gt;80 </a:t>
            </a:r>
            <a:r>
              <a:rPr lang="en-GB" altLang="nl-NL" sz="3600" dirty="0" err="1">
                <a:solidFill>
                  <a:srgbClr val="590F56"/>
                </a:solidFill>
              </a:rPr>
              <a:t>yrs</a:t>
            </a:r>
            <a:r>
              <a:rPr lang="en-GB" altLang="nl-NL" sz="3600" dirty="0">
                <a:solidFill>
                  <a:srgbClr val="590F56"/>
                </a:solidFill>
              </a:rPr>
              <a:t>  3%</a:t>
            </a:r>
          </a:p>
          <a:p>
            <a:pPr>
              <a:buFont typeface="Wingdings 2" panose="05020102010507070707" pitchFamily="18" charset="2"/>
              <a:buNone/>
            </a:pPr>
            <a:r>
              <a:rPr lang="en-GB" altLang="nl-NL" sz="3600" dirty="0">
                <a:solidFill>
                  <a:srgbClr val="590F56"/>
                </a:solidFill>
              </a:rPr>
              <a:t>2015	&gt;65 </a:t>
            </a:r>
            <a:r>
              <a:rPr lang="en-GB" altLang="nl-NL" sz="3600" dirty="0" err="1">
                <a:solidFill>
                  <a:srgbClr val="590F56"/>
                </a:solidFill>
              </a:rPr>
              <a:t>yrs</a:t>
            </a:r>
            <a:r>
              <a:rPr lang="en-GB" altLang="nl-NL" sz="3600" dirty="0">
                <a:solidFill>
                  <a:srgbClr val="590F56"/>
                </a:solidFill>
              </a:rPr>
              <a:t> 17.6%	    &gt;80 </a:t>
            </a:r>
            <a:r>
              <a:rPr lang="en-GB" altLang="nl-NL" sz="3600" dirty="0" err="1">
                <a:solidFill>
                  <a:srgbClr val="590F56"/>
                </a:solidFill>
              </a:rPr>
              <a:t>yrs</a:t>
            </a:r>
            <a:r>
              <a:rPr lang="en-GB" altLang="nl-NL" sz="3600" dirty="0">
                <a:solidFill>
                  <a:srgbClr val="590F56"/>
                </a:solidFill>
              </a:rPr>
              <a:t> 4.7%</a:t>
            </a:r>
          </a:p>
          <a:p>
            <a:pPr>
              <a:buFont typeface="Wingdings 2" panose="05020102010507070707" pitchFamily="18" charset="2"/>
              <a:buNone/>
            </a:pPr>
            <a:r>
              <a:rPr lang="en-GB" altLang="nl-NL" sz="3600" dirty="0">
                <a:solidFill>
                  <a:srgbClr val="590F56"/>
                </a:solidFill>
              </a:rPr>
              <a:t>2030	&gt;65 </a:t>
            </a:r>
            <a:r>
              <a:rPr lang="en-GB" altLang="nl-NL" sz="3600" dirty="0" err="1">
                <a:solidFill>
                  <a:srgbClr val="590F56"/>
                </a:solidFill>
              </a:rPr>
              <a:t>yrs</a:t>
            </a:r>
            <a:r>
              <a:rPr lang="en-GB" altLang="nl-NL" sz="3600" dirty="0">
                <a:solidFill>
                  <a:srgbClr val="590F56"/>
                </a:solidFill>
              </a:rPr>
              <a:t> 23.5%	    &gt;80 </a:t>
            </a:r>
            <a:r>
              <a:rPr lang="en-GB" altLang="nl-NL" sz="3600" dirty="0" err="1">
                <a:solidFill>
                  <a:srgbClr val="590F56"/>
                </a:solidFill>
              </a:rPr>
              <a:t>yrs</a:t>
            </a:r>
            <a:r>
              <a:rPr lang="en-GB" altLang="nl-NL" sz="3600" dirty="0">
                <a:solidFill>
                  <a:srgbClr val="590F56"/>
                </a:solidFill>
              </a:rPr>
              <a:t> 6.4%</a:t>
            </a:r>
          </a:p>
          <a:p>
            <a:endParaRPr lang="fr-FR" sz="3600" dirty="0">
              <a:solidFill>
                <a:srgbClr val="590F56"/>
              </a:solidFill>
            </a:endParaRPr>
          </a:p>
        </p:txBody>
      </p:sp>
      <p:sp>
        <p:nvSpPr>
          <p:cNvPr id="3" name="ZoneTexte 2"/>
          <p:cNvSpPr txBox="1"/>
          <p:nvPr/>
        </p:nvSpPr>
        <p:spPr>
          <a:xfrm>
            <a:off x="2627784" y="332656"/>
            <a:ext cx="4608512" cy="1323439"/>
          </a:xfrm>
          <a:prstGeom prst="rect">
            <a:avLst/>
          </a:prstGeom>
          <a:noFill/>
        </p:spPr>
        <p:txBody>
          <a:bodyPr wrap="square" rtlCol="0">
            <a:spAutoFit/>
          </a:bodyPr>
          <a:lstStyle/>
          <a:p>
            <a:pPr algn="ctr"/>
            <a:r>
              <a:rPr lang="fr-FR" sz="4000" b="1" dirty="0" smtClean="0">
                <a:solidFill>
                  <a:srgbClr val="590F56"/>
                </a:solidFill>
              </a:rPr>
              <a:t>Backgrounds – </a:t>
            </a:r>
            <a:r>
              <a:rPr lang="fr-FR" sz="4000" b="1" dirty="0" err="1" smtClean="0">
                <a:solidFill>
                  <a:srgbClr val="590F56"/>
                </a:solidFill>
              </a:rPr>
              <a:t>ageing</a:t>
            </a:r>
            <a:r>
              <a:rPr lang="fr-FR" sz="4000" b="1" dirty="0" smtClean="0">
                <a:solidFill>
                  <a:srgbClr val="590F56"/>
                </a:solidFill>
              </a:rPr>
              <a:t> population</a:t>
            </a:r>
            <a:endParaRPr lang="fr-FR" sz="4000" b="1" dirty="0">
              <a:solidFill>
                <a:srgbClr val="590F56"/>
              </a:solidFill>
            </a:endParaRPr>
          </a:p>
        </p:txBody>
      </p:sp>
    </p:spTree>
    <p:extLst>
      <p:ext uri="{BB962C8B-B14F-4D97-AF65-F5344CB8AC3E}">
        <p14:creationId xmlns:p14="http://schemas.microsoft.com/office/powerpoint/2010/main" val="1051624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83568" y="1916832"/>
            <a:ext cx="7992888" cy="4524315"/>
          </a:xfrm>
          <a:prstGeom prst="rect">
            <a:avLst/>
          </a:prstGeom>
          <a:noFill/>
        </p:spPr>
        <p:txBody>
          <a:bodyPr wrap="square" rtlCol="0">
            <a:spAutoFit/>
          </a:bodyPr>
          <a:lstStyle/>
          <a:p>
            <a:pPr>
              <a:buFont typeface="Wingdings 2" panose="05020102010507070707" pitchFamily="18" charset="2"/>
              <a:buNone/>
            </a:pPr>
            <a:r>
              <a:rPr lang="en-GB" altLang="nl-NL" sz="3600" b="1" dirty="0">
                <a:solidFill>
                  <a:srgbClr val="590F56"/>
                </a:solidFill>
              </a:rPr>
              <a:t>Prevalence visual impairment in older people:</a:t>
            </a:r>
          </a:p>
          <a:p>
            <a:pPr>
              <a:buFont typeface="Wingdings 2" panose="05020102010507070707" pitchFamily="18" charset="2"/>
              <a:buNone/>
            </a:pPr>
            <a:r>
              <a:rPr lang="en-GB" altLang="nl-NL" sz="3600" b="1" dirty="0">
                <a:solidFill>
                  <a:srgbClr val="590F56"/>
                </a:solidFill>
              </a:rPr>
              <a:t>France</a:t>
            </a:r>
            <a:r>
              <a:rPr lang="en-GB" altLang="nl-NL" sz="3600" dirty="0">
                <a:solidFill>
                  <a:srgbClr val="590F56"/>
                </a:solidFill>
              </a:rPr>
              <a:t> - 60-69 </a:t>
            </a:r>
            <a:r>
              <a:rPr lang="en-GB" altLang="nl-NL" sz="3600" dirty="0" err="1">
                <a:solidFill>
                  <a:srgbClr val="590F56"/>
                </a:solidFill>
              </a:rPr>
              <a:t>yrs</a:t>
            </a:r>
            <a:r>
              <a:rPr lang="en-GB" altLang="nl-NL" sz="3600" dirty="0">
                <a:solidFill>
                  <a:srgbClr val="590F56"/>
                </a:solidFill>
              </a:rPr>
              <a:t> 3.27%, 70-79 </a:t>
            </a:r>
            <a:r>
              <a:rPr lang="en-GB" altLang="nl-NL" sz="3600" dirty="0" err="1">
                <a:solidFill>
                  <a:srgbClr val="590F56"/>
                </a:solidFill>
              </a:rPr>
              <a:t>yrs</a:t>
            </a:r>
            <a:r>
              <a:rPr lang="en-GB" altLang="nl-NL" sz="3600" dirty="0">
                <a:solidFill>
                  <a:srgbClr val="590F56"/>
                </a:solidFill>
              </a:rPr>
              <a:t> 6.01%, 80-89 </a:t>
            </a:r>
            <a:r>
              <a:rPr lang="en-GB" altLang="nl-NL" sz="3600" dirty="0" err="1">
                <a:solidFill>
                  <a:srgbClr val="590F56"/>
                </a:solidFill>
              </a:rPr>
              <a:t>yrs</a:t>
            </a:r>
            <a:r>
              <a:rPr lang="en-GB" altLang="nl-NL" sz="3600" dirty="0">
                <a:solidFill>
                  <a:srgbClr val="590F56"/>
                </a:solidFill>
              </a:rPr>
              <a:t> 15.01%, 90-99 </a:t>
            </a:r>
            <a:r>
              <a:rPr lang="en-GB" altLang="nl-NL" sz="3600" dirty="0" err="1">
                <a:solidFill>
                  <a:srgbClr val="590F56"/>
                </a:solidFill>
              </a:rPr>
              <a:t>yrs</a:t>
            </a:r>
            <a:r>
              <a:rPr lang="en-GB" altLang="nl-NL" sz="3600" dirty="0">
                <a:solidFill>
                  <a:srgbClr val="590F56"/>
                </a:solidFill>
              </a:rPr>
              <a:t> 27.86%</a:t>
            </a:r>
          </a:p>
          <a:p>
            <a:pPr>
              <a:buFont typeface="Wingdings 2" panose="05020102010507070707" pitchFamily="18" charset="2"/>
              <a:buNone/>
            </a:pPr>
            <a:r>
              <a:rPr lang="en-GB" altLang="nl-NL" sz="3600" b="1" dirty="0">
                <a:solidFill>
                  <a:srgbClr val="590F56"/>
                </a:solidFill>
              </a:rPr>
              <a:t>Netherlands</a:t>
            </a:r>
            <a:r>
              <a:rPr lang="en-GB" altLang="nl-NL" sz="3600" dirty="0">
                <a:solidFill>
                  <a:srgbClr val="590F56"/>
                </a:solidFill>
              </a:rPr>
              <a:t> 1990’s – 65-74 </a:t>
            </a:r>
            <a:r>
              <a:rPr lang="en-GB" altLang="nl-NL" sz="3600" dirty="0" err="1">
                <a:solidFill>
                  <a:srgbClr val="590F56"/>
                </a:solidFill>
              </a:rPr>
              <a:t>yrs</a:t>
            </a:r>
            <a:r>
              <a:rPr lang="en-GB" altLang="nl-NL" sz="3600" dirty="0">
                <a:solidFill>
                  <a:srgbClr val="590F56"/>
                </a:solidFill>
              </a:rPr>
              <a:t> 3.1%, 75-84 </a:t>
            </a:r>
            <a:r>
              <a:rPr lang="en-GB" altLang="nl-NL" sz="3600" dirty="0" err="1">
                <a:solidFill>
                  <a:srgbClr val="590F56"/>
                </a:solidFill>
              </a:rPr>
              <a:t>yrs</a:t>
            </a:r>
            <a:r>
              <a:rPr lang="en-GB" altLang="nl-NL" sz="3600" dirty="0">
                <a:solidFill>
                  <a:srgbClr val="590F56"/>
                </a:solidFill>
              </a:rPr>
              <a:t> 7.1%, 85+ </a:t>
            </a:r>
            <a:r>
              <a:rPr lang="en-GB" altLang="nl-NL" sz="3600" dirty="0" err="1">
                <a:solidFill>
                  <a:srgbClr val="590F56"/>
                </a:solidFill>
              </a:rPr>
              <a:t>yrs</a:t>
            </a:r>
            <a:r>
              <a:rPr lang="en-GB" altLang="nl-NL" sz="3600" dirty="0">
                <a:solidFill>
                  <a:srgbClr val="590F56"/>
                </a:solidFill>
              </a:rPr>
              <a:t> 24.2%</a:t>
            </a:r>
          </a:p>
          <a:p>
            <a:pPr>
              <a:buFont typeface="Wingdings 2" panose="05020102010507070707" pitchFamily="18" charset="2"/>
              <a:buNone/>
            </a:pPr>
            <a:r>
              <a:rPr lang="en-GB" altLang="nl-NL" sz="3600" b="1" dirty="0">
                <a:solidFill>
                  <a:srgbClr val="590F56"/>
                </a:solidFill>
              </a:rPr>
              <a:t>UK</a:t>
            </a:r>
            <a:r>
              <a:rPr lang="en-GB" altLang="nl-NL" sz="3600" dirty="0">
                <a:solidFill>
                  <a:srgbClr val="590F56"/>
                </a:solidFill>
              </a:rPr>
              <a:t> – 1:12 by age of 60, 1:6 by age </a:t>
            </a:r>
            <a:r>
              <a:rPr lang="en-GB" altLang="nl-NL" sz="3600" dirty="0" smtClean="0">
                <a:solidFill>
                  <a:srgbClr val="590F56"/>
                </a:solidFill>
              </a:rPr>
              <a:t>70</a:t>
            </a:r>
            <a:endParaRPr lang="fr-FR" sz="3600" dirty="0">
              <a:solidFill>
                <a:srgbClr val="590F56"/>
              </a:solidFill>
            </a:endParaRPr>
          </a:p>
        </p:txBody>
      </p:sp>
      <p:sp>
        <p:nvSpPr>
          <p:cNvPr id="3" name="ZoneTexte 2"/>
          <p:cNvSpPr txBox="1"/>
          <p:nvPr/>
        </p:nvSpPr>
        <p:spPr>
          <a:xfrm>
            <a:off x="2627784" y="332656"/>
            <a:ext cx="4608512" cy="1323439"/>
          </a:xfrm>
          <a:prstGeom prst="rect">
            <a:avLst/>
          </a:prstGeom>
          <a:noFill/>
        </p:spPr>
        <p:txBody>
          <a:bodyPr wrap="square" rtlCol="0">
            <a:spAutoFit/>
          </a:bodyPr>
          <a:lstStyle/>
          <a:p>
            <a:pPr algn="ctr"/>
            <a:r>
              <a:rPr lang="fr-FR" sz="4000" b="1" dirty="0" smtClean="0">
                <a:solidFill>
                  <a:srgbClr val="590F56"/>
                </a:solidFill>
              </a:rPr>
              <a:t>Backgrounds –  population VI</a:t>
            </a:r>
            <a:endParaRPr lang="fr-FR" sz="4000" b="1" dirty="0">
              <a:solidFill>
                <a:srgbClr val="590F56"/>
              </a:solidFill>
            </a:endParaRPr>
          </a:p>
        </p:txBody>
      </p:sp>
    </p:spTree>
    <p:extLst>
      <p:ext uri="{BB962C8B-B14F-4D97-AF65-F5344CB8AC3E}">
        <p14:creationId xmlns:p14="http://schemas.microsoft.com/office/powerpoint/2010/main" val="4010666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83568" y="1916832"/>
            <a:ext cx="7992888" cy="4856714"/>
          </a:xfrm>
          <a:prstGeom prst="rect">
            <a:avLst/>
          </a:prstGeom>
          <a:noFill/>
        </p:spPr>
        <p:txBody>
          <a:bodyPr wrap="square" rtlCol="0">
            <a:spAutoFit/>
          </a:bodyPr>
          <a:lstStyle/>
          <a:p>
            <a:pPr>
              <a:lnSpc>
                <a:spcPct val="90000"/>
              </a:lnSpc>
              <a:buFontTx/>
              <a:buNone/>
            </a:pPr>
            <a:r>
              <a:rPr lang="en-GB" altLang="ja-JP" sz="3600" dirty="0">
                <a:solidFill>
                  <a:srgbClr val="590F56"/>
                </a:solidFill>
              </a:rPr>
              <a:t>In the theory of prof J.W. Atkinson the following formula of motivation:</a:t>
            </a:r>
          </a:p>
          <a:p>
            <a:pPr>
              <a:lnSpc>
                <a:spcPct val="90000"/>
              </a:lnSpc>
              <a:buFontTx/>
              <a:buNone/>
            </a:pPr>
            <a:r>
              <a:rPr lang="en-GB" altLang="ja-JP" sz="3600" dirty="0">
                <a:solidFill>
                  <a:srgbClr val="590F56"/>
                </a:solidFill>
              </a:rPr>
              <a:t>			M = </a:t>
            </a:r>
            <a:r>
              <a:rPr lang="en-GB" altLang="ja-JP" sz="3600" u="sng" dirty="0">
                <a:solidFill>
                  <a:srgbClr val="590F56"/>
                </a:solidFill>
              </a:rPr>
              <a:t>P(UI+) x W</a:t>
            </a:r>
            <a:endParaRPr lang="en-GB" altLang="ja-JP" sz="3600" dirty="0">
              <a:solidFill>
                <a:srgbClr val="590F56"/>
              </a:solidFill>
            </a:endParaRPr>
          </a:p>
          <a:p>
            <a:pPr>
              <a:lnSpc>
                <a:spcPct val="90000"/>
              </a:lnSpc>
              <a:buFontTx/>
              <a:buNone/>
            </a:pPr>
            <a:r>
              <a:rPr lang="en-GB" altLang="ja-JP" sz="3600" dirty="0">
                <a:solidFill>
                  <a:srgbClr val="590F56"/>
                </a:solidFill>
              </a:rPr>
              <a:t>					</a:t>
            </a:r>
            <a:r>
              <a:rPr lang="en-GB" altLang="ja-JP" sz="3600" dirty="0" smtClean="0">
                <a:solidFill>
                  <a:srgbClr val="590F56"/>
                </a:solidFill>
              </a:rPr>
              <a:t>K</a:t>
            </a:r>
          </a:p>
          <a:p>
            <a:pPr>
              <a:lnSpc>
                <a:spcPct val="90000"/>
              </a:lnSpc>
              <a:buFontTx/>
              <a:buNone/>
            </a:pPr>
            <a:r>
              <a:rPr lang="en-GB" altLang="ja-JP" sz="2000" dirty="0" smtClean="0">
                <a:solidFill>
                  <a:srgbClr val="590F56"/>
                </a:solidFill>
              </a:rPr>
              <a:t>M= motivation,   P(UI+) = Perception of a favourable outcome</a:t>
            </a:r>
          </a:p>
          <a:p>
            <a:pPr>
              <a:lnSpc>
                <a:spcPct val="90000"/>
              </a:lnSpc>
              <a:buFontTx/>
              <a:buNone/>
            </a:pPr>
            <a:r>
              <a:rPr lang="en-GB" altLang="ja-JP" sz="2000" dirty="0" smtClean="0">
                <a:solidFill>
                  <a:srgbClr val="590F56"/>
                </a:solidFill>
              </a:rPr>
              <a:t>W= value for the person,   K = costa or barriers</a:t>
            </a:r>
            <a:endParaRPr lang="en-GB" altLang="ja-JP" sz="2000" dirty="0">
              <a:solidFill>
                <a:srgbClr val="590F56"/>
              </a:solidFill>
            </a:endParaRPr>
          </a:p>
          <a:p>
            <a:pPr>
              <a:lnSpc>
                <a:spcPct val="90000"/>
              </a:lnSpc>
              <a:buFontTx/>
              <a:buNone/>
            </a:pPr>
            <a:endParaRPr lang="en-GB" altLang="ja-JP" sz="1600" dirty="0">
              <a:solidFill>
                <a:srgbClr val="590F56"/>
              </a:solidFill>
            </a:endParaRPr>
          </a:p>
          <a:p>
            <a:pPr>
              <a:lnSpc>
                <a:spcPct val="90000"/>
              </a:lnSpc>
              <a:buFontTx/>
              <a:buNone/>
            </a:pPr>
            <a:r>
              <a:rPr lang="en-GB" altLang="ja-JP" sz="3600" dirty="0" smtClean="0">
                <a:solidFill>
                  <a:srgbClr val="590F56"/>
                </a:solidFill>
              </a:rPr>
              <a:t>Your </a:t>
            </a:r>
            <a:r>
              <a:rPr lang="en-GB" altLang="ja-JP" sz="3600" dirty="0">
                <a:solidFill>
                  <a:srgbClr val="590F56"/>
                </a:solidFill>
              </a:rPr>
              <a:t>role as a facilitator is to maximize motivation and trying in cooperation with the participants to maximize perception and value and minimize barriers</a:t>
            </a:r>
            <a:r>
              <a:rPr lang="en-GB" altLang="ja-JP" sz="3600" dirty="0" smtClean="0">
                <a:solidFill>
                  <a:srgbClr val="590F56"/>
                </a:solidFill>
              </a:rPr>
              <a:t>.</a:t>
            </a:r>
            <a:endParaRPr lang="fr-FR" sz="3600" dirty="0">
              <a:solidFill>
                <a:srgbClr val="590F56"/>
              </a:solidFill>
            </a:endParaRPr>
          </a:p>
        </p:txBody>
      </p:sp>
      <p:sp>
        <p:nvSpPr>
          <p:cNvPr id="3" name="ZoneTexte 2"/>
          <p:cNvSpPr txBox="1"/>
          <p:nvPr/>
        </p:nvSpPr>
        <p:spPr>
          <a:xfrm>
            <a:off x="1547664" y="332656"/>
            <a:ext cx="7128792" cy="1323439"/>
          </a:xfrm>
          <a:prstGeom prst="rect">
            <a:avLst/>
          </a:prstGeom>
          <a:noFill/>
        </p:spPr>
        <p:txBody>
          <a:bodyPr wrap="square" rtlCol="0">
            <a:spAutoFit/>
          </a:bodyPr>
          <a:lstStyle/>
          <a:p>
            <a:pPr algn="ctr"/>
            <a:r>
              <a:rPr lang="fr-FR" sz="4000" b="1" dirty="0" smtClean="0">
                <a:solidFill>
                  <a:srgbClr val="590F56"/>
                </a:solidFill>
              </a:rPr>
              <a:t>Backgrounds –  motivation </a:t>
            </a:r>
            <a:r>
              <a:rPr lang="fr-FR" sz="4000" b="1" dirty="0" err="1" smtClean="0">
                <a:solidFill>
                  <a:srgbClr val="590F56"/>
                </a:solidFill>
              </a:rPr>
              <a:t>theory</a:t>
            </a:r>
            <a:r>
              <a:rPr lang="fr-FR" sz="4000" b="1" dirty="0" smtClean="0">
                <a:solidFill>
                  <a:srgbClr val="590F56"/>
                </a:solidFill>
              </a:rPr>
              <a:t> Atkinson</a:t>
            </a:r>
            <a:endParaRPr lang="fr-FR" sz="4000" b="1" dirty="0">
              <a:solidFill>
                <a:srgbClr val="590F56"/>
              </a:solidFill>
            </a:endParaRPr>
          </a:p>
        </p:txBody>
      </p:sp>
    </p:spTree>
    <p:extLst>
      <p:ext uri="{BB962C8B-B14F-4D97-AF65-F5344CB8AC3E}">
        <p14:creationId xmlns:p14="http://schemas.microsoft.com/office/powerpoint/2010/main" val="3693570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547664" y="332656"/>
            <a:ext cx="7128792" cy="1077218"/>
          </a:xfrm>
          <a:prstGeom prst="rect">
            <a:avLst/>
          </a:prstGeom>
          <a:noFill/>
        </p:spPr>
        <p:txBody>
          <a:bodyPr wrap="square" rtlCol="0">
            <a:spAutoFit/>
          </a:bodyPr>
          <a:lstStyle/>
          <a:p>
            <a:pPr algn="ctr"/>
            <a:r>
              <a:rPr lang="fr-FR" sz="4000" b="1" dirty="0" smtClean="0">
                <a:solidFill>
                  <a:srgbClr val="590F56"/>
                </a:solidFill>
              </a:rPr>
              <a:t>Backgrounds – ICF</a:t>
            </a:r>
          </a:p>
          <a:p>
            <a:pPr algn="ctr"/>
            <a:r>
              <a:rPr lang="fr-FR" sz="2400" b="1" dirty="0" smtClean="0">
                <a:solidFill>
                  <a:srgbClr val="590F56"/>
                </a:solidFill>
              </a:rPr>
              <a:t>(International Classification of </a:t>
            </a:r>
            <a:r>
              <a:rPr lang="fr-FR" sz="2400" b="1" dirty="0" err="1" smtClean="0">
                <a:solidFill>
                  <a:srgbClr val="590F56"/>
                </a:solidFill>
              </a:rPr>
              <a:t>Functioning</a:t>
            </a:r>
            <a:r>
              <a:rPr lang="fr-FR" sz="2400" b="1" dirty="0" smtClean="0">
                <a:solidFill>
                  <a:srgbClr val="590F56"/>
                </a:solidFill>
              </a:rPr>
              <a:t>)</a:t>
            </a:r>
            <a:endParaRPr lang="fr-FR" sz="2400" b="1" dirty="0">
              <a:solidFill>
                <a:srgbClr val="590F56"/>
              </a:solidFill>
            </a:endParaRPr>
          </a:p>
        </p:txBody>
      </p:sp>
      <p:grpSp>
        <p:nvGrpSpPr>
          <p:cNvPr id="2" name="Groupe 1"/>
          <p:cNvGrpSpPr/>
          <p:nvPr/>
        </p:nvGrpSpPr>
        <p:grpSpPr>
          <a:xfrm>
            <a:off x="539552" y="1772816"/>
            <a:ext cx="8064896" cy="4464496"/>
            <a:chOff x="539552" y="1551404"/>
            <a:chExt cx="8064896" cy="4464496"/>
          </a:xfrm>
        </p:grpSpPr>
        <p:sp>
          <p:nvSpPr>
            <p:cNvPr id="5" name="Rechthoek 9"/>
            <p:cNvSpPr/>
            <p:nvPr/>
          </p:nvSpPr>
          <p:spPr>
            <a:xfrm>
              <a:off x="2915816" y="1551404"/>
              <a:ext cx="3312368" cy="648072"/>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solidFill>
                    <a:srgbClr val="590F56"/>
                  </a:solidFill>
                </a:rPr>
                <a:t>Health </a:t>
              </a:r>
              <a:r>
                <a:rPr lang="nl-NL" b="1" dirty="0" err="1" smtClean="0">
                  <a:solidFill>
                    <a:srgbClr val="590F56"/>
                  </a:solidFill>
                </a:rPr>
                <a:t>Condition</a:t>
              </a:r>
              <a:endParaRPr lang="nl-NL" b="1" dirty="0">
                <a:solidFill>
                  <a:srgbClr val="590F56"/>
                </a:solidFill>
              </a:endParaRPr>
            </a:p>
            <a:p>
              <a:pPr algn="ctr"/>
              <a:r>
                <a:rPr lang="nl-NL" sz="1600" dirty="0" smtClean="0">
                  <a:solidFill>
                    <a:srgbClr val="590F56"/>
                  </a:solidFill>
                </a:rPr>
                <a:t>(Disorder or </a:t>
              </a:r>
              <a:r>
                <a:rPr lang="nl-NL" sz="1600" dirty="0" err="1" smtClean="0">
                  <a:solidFill>
                    <a:srgbClr val="590F56"/>
                  </a:solidFill>
                </a:rPr>
                <a:t>disease</a:t>
              </a:r>
              <a:r>
                <a:rPr lang="nl-NL" sz="1600" dirty="0" smtClean="0">
                  <a:solidFill>
                    <a:srgbClr val="590F56"/>
                  </a:solidFill>
                </a:rPr>
                <a:t>)</a:t>
              </a:r>
              <a:endParaRPr lang="nl-NL" sz="1600" dirty="0">
                <a:solidFill>
                  <a:srgbClr val="590F56"/>
                </a:solidFill>
              </a:endParaRPr>
            </a:p>
          </p:txBody>
        </p:sp>
        <p:sp>
          <p:nvSpPr>
            <p:cNvPr id="6" name="Rechthoek 10"/>
            <p:cNvSpPr/>
            <p:nvPr/>
          </p:nvSpPr>
          <p:spPr>
            <a:xfrm>
              <a:off x="539552" y="2703532"/>
              <a:ext cx="2376264" cy="909110"/>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solidFill>
                    <a:srgbClr val="590F56"/>
                  </a:solidFill>
                </a:rPr>
                <a:t>Body </a:t>
              </a:r>
              <a:r>
                <a:rPr lang="nl-NL" b="1" dirty="0" err="1" smtClean="0">
                  <a:solidFill>
                    <a:srgbClr val="590F56"/>
                  </a:solidFill>
                </a:rPr>
                <a:t>functions</a:t>
              </a:r>
              <a:r>
                <a:rPr lang="nl-NL" b="1" dirty="0" smtClean="0">
                  <a:solidFill>
                    <a:srgbClr val="590F56"/>
                  </a:solidFill>
                </a:rPr>
                <a:t> &amp;</a:t>
              </a:r>
            </a:p>
            <a:p>
              <a:pPr algn="ctr"/>
              <a:r>
                <a:rPr lang="nl-NL" b="1" dirty="0" err="1" smtClean="0">
                  <a:solidFill>
                    <a:srgbClr val="590F56"/>
                  </a:solidFill>
                </a:rPr>
                <a:t>Structures</a:t>
              </a:r>
              <a:endParaRPr lang="nl-NL" b="1" dirty="0" smtClean="0">
                <a:solidFill>
                  <a:srgbClr val="590F56"/>
                </a:solidFill>
              </a:endParaRPr>
            </a:p>
            <a:p>
              <a:pPr algn="ctr"/>
              <a:r>
                <a:rPr lang="nl-NL" sz="1600" dirty="0" smtClean="0">
                  <a:solidFill>
                    <a:srgbClr val="590F56"/>
                  </a:solidFill>
                </a:rPr>
                <a:t>(</a:t>
              </a:r>
              <a:r>
                <a:rPr lang="nl-NL" sz="1600" dirty="0" err="1" smtClean="0">
                  <a:solidFill>
                    <a:srgbClr val="590F56"/>
                  </a:solidFill>
                </a:rPr>
                <a:t>Impairments</a:t>
              </a:r>
              <a:r>
                <a:rPr lang="nl-NL" sz="1600" dirty="0" smtClean="0">
                  <a:solidFill>
                    <a:srgbClr val="590F56"/>
                  </a:solidFill>
                </a:rPr>
                <a:t>)</a:t>
              </a:r>
              <a:endParaRPr lang="nl-NL" sz="1200" dirty="0">
                <a:solidFill>
                  <a:srgbClr val="590F56"/>
                </a:solidFill>
              </a:endParaRPr>
            </a:p>
          </p:txBody>
        </p:sp>
        <p:sp>
          <p:nvSpPr>
            <p:cNvPr id="7" name="Rechthoek 11"/>
            <p:cNvSpPr/>
            <p:nvPr/>
          </p:nvSpPr>
          <p:spPr>
            <a:xfrm>
              <a:off x="3383868" y="2712542"/>
              <a:ext cx="2376264" cy="720080"/>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solidFill>
                    <a:srgbClr val="590F56"/>
                  </a:solidFill>
                </a:rPr>
                <a:t>Activity</a:t>
              </a:r>
            </a:p>
            <a:p>
              <a:pPr algn="ctr"/>
              <a:r>
                <a:rPr lang="nl-NL" sz="1600" dirty="0" smtClean="0">
                  <a:solidFill>
                    <a:srgbClr val="590F56"/>
                  </a:solidFill>
                </a:rPr>
                <a:t>(</a:t>
              </a:r>
              <a:r>
                <a:rPr lang="nl-NL" sz="1600" dirty="0" err="1" smtClean="0">
                  <a:solidFill>
                    <a:srgbClr val="590F56"/>
                  </a:solidFill>
                </a:rPr>
                <a:t>Limitations</a:t>
              </a:r>
              <a:r>
                <a:rPr lang="nl-NL" sz="1600" dirty="0" smtClean="0">
                  <a:solidFill>
                    <a:srgbClr val="590F56"/>
                  </a:solidFill>
                </a:rPr>
                <a:t>)</a:t>
              </a:r>
              <a:endParaRPr lang="nl-NL" sz="1600" dirty="0">
                <a:solidFill>
                  <a:srgbClr val="590F56"/>
                </a:solidFill>
              </a:endParaRPr>
            </a:p>
          </p:txBody>
        </p:sp>
        <p:sp>
          <p:nvSpPr>
            <p:cNvPr id="8" name="Rechthoek 12"/>
            <p:cNvSpPr/>
            <p:nvPr/>
          </p:nvSpPr>
          <p:spPr>
            <a:xfrm>
              <a:off x="6228184" y="2721552"/>
              <a:ext cx="2376264" cy="720080"/>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err="1" smtClean="0">
                  <a:solidFill>
                    <a:srgbClr val="590F56"/>
                  </a:solidFill>
                </a:rPr>
                <a:t>Participation</a:t>
              </a:r>
              <a:endParaRPr lang="nl-NL" b="1" dirty="0" smtClean="0">
                <a:solidFill>
                  <a:srgbClr val="590F56"/>
                </a:solidFill>
              </a:endParaRPr>
            </a:p>
            <a:p>
              <a:pPr algn="ctr"/>
              <a:r>
                <a:rPr lang="nl-NL" sz="1600" dirty="0" smtClean="0">
                  <a:solidFill>
                    <a:srgbClr val="590F56"/>
                  </a:solidFill>
                </a:rPr>
                <a:t>(</a:t>
              </a:r>
              <a:r>
                <a:rPr lang="nl-NL" sz="1600" dirty="0" err="1" smtClean="0">
                  <a:solidFill>
                    <a:srgbClr val="590F56"/>
                  </a:solidFill>
                </a:rPr>
                <a:t>Restrictions</a:t>
              </a:r>
              <a:r>
                <a:rPr lang="nl-NL" sz="1600" dirty="0" smtClean="0">
                  <a:solidFill>
                    <a:srgbClr val="590F56"/>
                  </a:solidFill>
                </a:rPr>
                <a:t>)</a:t>
              </a:r>
              <a:endParaRPr lang="nl-NL" sz="1600" dirty="0">
                <a:solidFill>
                  <a:srgbClr val="590F56"/>
                </a:solidFill>
              </a:endParaRPr>
            </a:p>
          </p:txBody>
        </p:sp>
        <p:sp>
          <p:nvSpPr>
            <p:cNvPr id="9" name="Rechthoek 13"/>
            <p:cNvSpPr/>
            <p:nvPr/>
          </p:nvSpPr>
          <p:spPr>
            <a:xfrm>
              <a:off x="2987824" y="4071684"/>
              <a:ext cx="3312368" cy="648072"/>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err="1" smtClean="0">
                  <a:solidFill>
                    <a:srgbClr val="590F56"/>
                  </a:solidFill>
                </a:rPr>
                <a:t>Contextual</a:t>
              </a:r>
              <a:r>
                <a:rPr lang="nl-NL" b="1" dirty="0" smtClean="0">
                  <a:solidFill>
                    <a:srgbClr val="590F56"/>
                  </a:solidFill>
                </a:rPr>
                <a:t> factors</a:t>
              </a:r>
              <a:endParaRPr lang="nl-NL" b="1" dirty="0">
                <a:solidFill>
                  <a:srgbClr val="590F56"/>
                </a:solidFill>
              </a:endParaRPr>
            </a:p>
            <a:p>
              <a:pPr algn="ctr"/>
              <a:endParaRPr lang="nl-NL" sz="1200" dirty="0">
                <a:solidFill>
                  <a:srgbClr val="590F56"/>
                </a:solidFill>
              </a:endParaRPr>
            </a:p>
          </p:txBody>
        </p:sp>
        <p:sp>
          <p:nvSpPr>
            <p:cNvPr id="10" name="Rechthoek 14"/>
            <p:cNvSpPr/>
            <p:nvPr/>
          </p:nvSpPr>
          <p:spPr>
            <a:xfrm>
              <a:off x="1160004" y="5295820"/>
              <a:ext cx="2376264" cy="720080"/>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err="1" smtClean="0">
                  <a:solidFill>
                    <a:srgbClr val="590F56"/>
                  </a:solidFill>
                </a:rPr>
                <a:t>Environmental</a:t>
              </a:r>
              <a:endParaRPr lang="nl-NL" b="1" dirty="0" smtClean="0">
                <a:solidFill>
                  <a:srgbClr val="590F56"/>
                </a:solidFill>
              </a:endParaRPr>
            </a:p>
            <a:p>
              <a:pPr algn="ctr"/>
              <a:r>
                <a:rPr lang="nl-NL" b="1" dirty="0" smtClean="0">
                  <a:solidFill>
                    <a:srgbClr val="590F56"/>
                  </a:solidFill>
                </a:rPr>
                <a:t>factors</a:t>
              </a:r>
            </a:p>
          </p:txBody>
        </p:sp>
        <p:sp>
          <p:nvSpPr>
            <p:cNvPr id="11" name="Rechthoek 15"/>
            <p:cNvSpPr/>
            <p:nvPr/>
          </p:nvSpPr>
          <p:spPr>
            <a:xfrm>
              <a:off x="5752126" y="5295820"/>
              <a:ext cx="2376264" cy="720080"/>
            </a:xfrm>
            <a:prstGeom prst="rect">
              <a:avLst/>
            </a:prstGeom>
            <a:ln>
              <a:solidFill>
                <a:srgbClr val="590F5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solidFill>
                    <a:srgbClr val="590F56"/>
                  </a:solidFill>
                </a:rPr>
                <a:t>Personal </a:t>
              </a:r>
            </a:p>
            <a:p>
              <a:pPr algn="ctr"/>
              <a:r>
                <a:rPr lang="nl-NL" b="1" dirty="0" smtClean="0">
                  <a:solidFill>
                    <a:srgbClr val="590F56"/>
                  </a:solidFill>
                </a:rPr>
                <a:t>factors</a:t>
              </a:r>
            </a:p>
          </p:txBody>
        </p:sp>
        <p:cxnSp>
          <p:nvCxnSpPr>
            <p:cNvPr id="12" name="Rechte verbindingslijn 19"/>
            <p:cNvCxnSpPr/>
            <p:nvPr/>
          </p:nvCxnSpPr>
          <p:spPr>
            <a:xfrm>
              <a:off x="1799692" y="2456009"/>
              <a:ext cx="5688632" cy="0"/>
            </a:xfrm>
            <a:prstGeom prst="line">
              <a:avLst/>
            </a:prstGeom>
            <a:ln>
              <a:solidFill>
                <a:srgbClr val="590F56"/>
              </a:solidFill>
            </a:ln>
          </p:spPr>
          <p:style>
            <a:lnRef idx="1">
              <a:schemeClr val="accent1"/>
            </a:lnRef>
            <a:fillRef idx="0">
              <a:schemeClr val="accent1"/>
            </a:fillRef>
            <a:effectRef idx="0">
              <a:schemeClr val="accent1"/>
            </a:effectRef>
            <a:fontRef idx="minor">
              <a:schemeClr val="tx1"/>
            </a:fontRef>
          </p:style>
        </p:cxnSp>
        <p:cxnSp>
          <p:nvCxnSpPr>
            <p:cNvPr id="13" name="Rechte verbindingslijn met pijl 21"/>
            <p:cNvCxnSpPr>
              <a:stCxn id="5" idx="2"/>
              <a:endCxn id="7" idx="0"/>
            </p:cNvCxnSpPr>
            <p:nvPr/>
          </p:nvCxnSpPr>
          <p:spPr>
            <a:xfrm>
              <a:off x="4572000" y="2199476"/>
              <a:ext cx="0" cy="513066"/>
            </a:xfrm>
            <a:prstGeom prst="straightConnector1">
              <a:avLst/>
            </a:prstGeom>
            <a:ln>
              <a:solidFill>
                <a:srgbClr val="590F5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Rechte verbindingslijn met pijl 23"/>
            <p:cNvCxnSpPr/>
            <p:nvPr/>
          </p:nvCxnSpPr>
          <p:spPr>
            <a:xfrm>
              <a:off x="1799692" y="2456009"/>
              <a:ext cx="0" cy="247523"/>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15" name="Rechte verbindingslijn met pijl 30"/>
            <p:cNvCxnSpPr/>
            <p:nvPr/>
          </p:nvCxnSpPr>
          <p:spPr>
            <a:xfrm>
              <a:off x="7488324" y="2456009"/>
              <a:ext cx="0" cy="247523"/>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16" name="Rechte verbindingslijn met pijl 32"/>
            <p:cNvCxnSpPr>
              <a:endCxn id="7" idx="1"/>
            </p:cNvCxnSpPr>
            <p:nvPr/>
          </p:nvCxnSpPr>
          <p:spPr>
            <a:xfrm>
              <a:off x="2915816" y="3072582"/>
              <a:ext cx="468052" cy="0"/>
            </a:xfrm>
            <a:prstGeom prst="straightConnector1">
              <a:avLst/>
            </a:prstGeom>
            <a:ln>
              <a:solidFill>
                <a:srgbClr val="590F56"/>
              </a:solidFill>
              <a:headEnd type="arrow"/>
              <a:tailEnd type="arrow"/>
            </a:ln>
          </p:spPr>
          <p:style>
            <a:lnRef idx="1">
              <a:schemeClr val="accent2"/>
            </a:lnRef>
            <a:fillRef idx="0">
              <a:schemeClr val="accent2"/>
            </a:fillRef>
            <a:effectRef idx="0">
              <a:schemeClr val="accent2"/>
            </a:effectRef>
            <a:fontRef idx="minor">
              <a:schemeClr val="tx1"/>
            </a:fontRef>
          </p:style>
        </p:cxnSp>
        <p:cxnSp>
          <p:nvCxnSpPr>
            <p:cNvPr id="17" name="Rechte verbindingslijn met pijl 34"/>
            <p:cNvCxnSpPr>
              <a:stCxn id="7" idx="3"/>
              <a:endCxn id="8" idx="1"/>
            </p:cNvCxnSpPr>
            <p:nvPr/>
          </p:nvCxnSpPr>
          <p:spPr>
            <a:xfrm>
              <a:off x="5760132" y="3072582"/>
              <a:ext cx="468052" cy="9010"/>
            </a:xfrm>
            <a:prstGeom prst="straightConnector1">
              <a:avLst/>
            </a:prstGeom>
            <a:ln>
              <a:solidFill>
                <a:srgbClr val="590F56"/>
              </a:solidFill>
              <a:headEnd type="arrow"/>
              <a:tailEnd type="arrow"/>
            </a:ln>
          </p:spPr>
          <p:style>
            <a:lnRef idx="1">
              <a:schemeClr val="accent2"/>
            </a:lnRef>
            <a:fillRef idx="0">
              <a:schemeClr val="accent2"/>
            </a:fillRef>
            <a:effectRef idx="0">
              <a:schemeClr val="accent2"/>
            </a:effectRef>
            <a:fontRef idx="minor">
              <a:schemeClr val="tx1"/>
            </a:fontRef>
          </p:style>
        </p:cxnSp>
        <p:cxnSp>
          <p:nvCxnSpPr>
            <p:cNvPr id="18" name="Rechte verbindingslijn 37"/>
            <p:cNvCxnSpPr/>
            <p:nvPr/>
          </p:nvCxnSpPr>
          <p:spPr>
            <a:xfrm>
              <a:off x="1799692" y="5007788"/>
              <a:ext cx="5688632" cy="0"/>
            </a:xfrm>
            <a:prstGeom prst="line">
              <a:avLst/>
            </a:prstGeom>
            <a:ln>
              <a:solidFill>
                <a:srgbClr val="590F56"/>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38"/>
            <p:cNvCxnSpPr/>
            <p:nvPr/>
          </p:nvCxnSpPr>
          <p:spPr>
            <a:xfrm>
              <a:off x="1799692" y="3783652"/>
              <a:ext cx="5688632" cy="0"/>
            </a:xfrm>
            <a:prstGeom prst="line">
              <a:avLst/>
            </a:prstGeom>
            <a:ln>
              <a:solidFill>
                <a:srgbClr val="590F56"/>
              </a:solidFill>
            </a:ln>
          </p:spPr>
          <p:style>
            <a:lnRef idx="1">
              <a:schemeClr val="accent1"/>
            </a:lnRef>
            <a:fillRef idx="0">
              <a:schemeClr val="accent1"/>
            </a:fillRef>
            <a:effectRef idx="0">
              <a:schemeClr val="accent1"/>
            </a:effectRef>
            <a:fontRef idx="minor">
              <a:schemeClr val="tx1"/>
            </a:fontRef>
          </p:style>
        </p:cxnSp>
        <p:cxnSp>
          <p:nvCxnSpPr>
            <p:cNvPr id="20" name="Rechte verbindingslijn met pijl 40"/>
            <p:cNvCxnSpPr/>
            <p:nvPr/>
          </p:nvCxnSpPr>
          <p:spPr>
            <a:xfrm flipV="1">
              <a:off x="1799692" y="3612642"/>
              <a:ext cx="0" cy="171010"/>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21" name="Rechte verbindingslijn met pijl 42"/>
            <p:cNvCxnSpPr/>
            <p:nvPr/>
          </p:nvCxnSpPr>
          <p:spPr>
            <a:xfrm flipV="1">
              <a:off x="7488324" y="3441632"/>
              <a:ext cx="0" cy="342020"/>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22" name="Rechte verbindingslijn met pijl 44"/>
            <p:cNvCxnSpPr>
              <a:stCxn id="9" idx="0"/>
            </p:cNvCxnSpPr>
            <p:nvPr/>
          </p:nvCxnSpPr>
          <p:spPr>
            <a:xfrm flipV="1">
              <a:off x="4644008" y="3423612"/>
              <a:ext cx="0" cy="648072"/>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23" name="Rechte verbindingslijn 46"/>
            <p:cNvCxnSpPr>
              <a:stCxn id="9" idx="2"/>
            </p:cNvCxnSpPr>
            <p:nvPr/>
          </p:nvCxnSpPr>
          <p:spPr>
            <a:xfrm>
              <a:off x="4644008" y="4719756"/>
              <a:ext cx="0" cy="288032"/>
            </a:xfrm>
            <a:prstGeom prst="line">
              <a:avLst/>
            </a:prstGeom>
            <a:ln>
              <a:solidFill>
                <a:srgbClr val="590F56"/>
              </a:solidFill>
            </a:ln>
          </p:spPr>
          <p:style>
            <a:lnRef idx="1">
              <a:schemeClr val="accent2"/>
            </a:lnRef>
            <a:fillRef idx="0">
              <a:schemeClr val="accent2"/>
            </a:fillRef>
            <a:effectRef idx="0">
              <a:schemeClr val="accent2"/>
            </a:effectRef>
            <a:fontRef idx="minor">
              <a:schemeClr val="tx1"/>
            </a:fontRef>
          </p:style>
        </p:cxnSp>
        <p:cxnSp>
          <p:nvCxnSpPr>
            <p:cNvPr id="24" name="Rechte verbindingslijn met pijl 48"/>
            <p:cNvCxnSpPr/>
            <p:nvPr/>
          </p:nvCxnSpPr>
          <p:spPr>
            <a:xfrm>
              <a:off x="1799692" y="5007788"/>
              <a:ext cx="0" cy="288032"/>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cxnSp>
          <p:nvCxnSpPr>
            <p:cNvPr id="25" name="Rechte verbindingslijn met pijl 50"/>
            <p:cNvCxnSpPr/>
            <p:nvPr/>
          </p:nvCxnSpPr>
          <p:spPr>
            <a:xfrm>
              <a:off x="7488324" y="4998282"/>
              <a:ext cx="0" cy="288032"/>
            </a:xfrm>
            <a:prstGeom prst="straightConnector1">
              <a:avLst/>
            </a:prstGeom>
            <a:ln>
              <a:solidFill>
                <a:srgbClr val="590F56"/>
              </a:solidFill>
              <a:tailEnd type="arrow"/>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474571880"/>
      </p:ext>
    </p:extLst>
  </p:cSld>
  <p:clrMapOvr>
    <a:masterClrMapping/>
  </p:clrMapOvr>
</p:sld>
</file>

<file path=ppt/theme/theme1.xml><?xml version="1.0" encoding="utf-8"?>
<a:theme xmlns:a="http://schemas.openxmlformats.org/drawingml/2006/main" name="VISAL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VISAL_template</Template>
  <TotalTime>551</TotalTime>
  <Words>1351</Words>
  <Application>Microsoft Office PowerPoint</Application>
  <PresentationFormat>Affichage à l'écran (4:3)</PresentationFormat>
  <Paragraphs>228</Paragraphs>
  <Slides>36</Slides>
  <Notes>1</Notes>
  <HiddenSlides>0</HiddenSlides>
  <MMClips>0</MMClip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VISAL_template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Visio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Simone Balkenende</dc:creator>
  <cp:lastModifiedBy>UEA04</cp:lastModifiedBy>
  <cp:revision>26</cp:revision>
  <dcterms:created xsi:type="dcterms:W3CDTF">2014-04-09T12:37:29Z</dcterms:created>
  <dcterms:modified xsi:type="dcterms:W3CDTF">2014-06-05T08:21:55Z</dcterms:modified>
</cp:coreProperties>
</file>